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91" r:id="rId2"/>
    <p:sldId id="295" r:id="rId3"/>
    <p:sldId id="273" r:id="rId4"/>
    <p:sldId id="294" r:id="rId5"/>
    <p:sldId id="293" r:id="rId6"/>
    <p:sldId id="296" r:id="rId7"/>
    <p:sldId id="302" r:id="rId8"/>
    <p:sldId id="274" r:id="rId9"/>
    <p:sldId id="277" r:id="rId10"/>
    <p:sldId id="292" r:id="rId11"/>
    <p:sldId id="278" r:id="rId12"/>
    <p:sldId id="299" r:id="rId13"/>
    <p:sldId id="304" r:id="rId14"/>
    <p:sldId id="281" r:id="rId15"/>
    <p:sldId id="286" r:id="rId16"/>
    <p:sldId id="28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05D"/>
    <a:srgbClr val="3E8799"/>
    <a:srgbClr val="E99994"/>
    <a:srgbClr val="7CB5B9"/>
    <a:srgbClr val="47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963" autoAdjust="0"/>
  </p:normalViewPr>
  <p:slideViewPr>
    <p:cSldViewPr snapToGrid="0" snapToObjects="1">
      <p:cViewPr varScale="1">
        <p:scale>
          <a:sx n="52" d="100"/>
          <a:sy n="52" d="100"/>
        </p:scale>
        <p:origin x="78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8440F-57BF-4815-AD87-29E1565F977E}" type="datetimeFigureOut">
              <a:rPr lang="nl-BE" smtClean="0"/>
              <a:t>30/08/2024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91381-7F5A-46D7-AA0D-CE2D1F22CAF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276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91381-7F5A-46D7-AA0D-CE2D1F22CAFD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99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rgbClr val="7CB5B9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41F93D1-8B27-1944-9C7A-5FC5A9DA5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51984" y="3039656"/>
            <a:ext cx="4945250" cy="49452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6F06301-39F1-3642-8483-E8B364D31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953607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0F747B4-4FCC-2840-959B-17301AB96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9536072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B65E70-5684-8D42-B6CE-94E0D764F3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512281"/>
            <a:ext cx="3996987" cy="1345719"/>
          </a:xfrm>
          <a:prstGeom prst="rect">
            <a:avLst/>
          </a:prstGeom>
        </p:spPr>
      </p:pic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785A490B-1E2E-DF4E-AF20-827A119A040B}"/>
              </a:ext>
            </a:extLst>
          </p:cNvPr>
          <p:cNvCxnSpPr>
            <a:cxnSpLocks/>
          </p:cNvCxnSpPr>
          <p:nvPr userDrawn="1"/>
        </p:nvCxnSpPr>
        <p:spPr>
          <a:xfrm>
            <a:off x="1507066" y="4056105"/>
            <a:ext cx="9536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612949" y="1221123"/>
            <a:ext cx="108924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F41D17-4819-DB46-A70E-4ED56B1AF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9254"/>
            <a:ext cx="819562" cy="8195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8A4BFB-148C-384D-B1D5-6114AD147F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70384" y="6308846"/>
            <a:ext cx="520389" cy="52038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4A33065-9D7B-014C-9272-47283E75895D}"/>
              </a:ext>
            </a:extLst>
          </p:cNvPr>
          <p:cNvSpPr txBox="1"/>
          <p:nvPr userDrawn="1"/>
        </p:nvSpPr>
        <p:spPr>
          <a:xfrm>
            <a:off x="11518897" y="6415540"/>
            <a:ext cx="67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2A8398B-4A1E-814F-A371-27A53C798BE1}" type="slidenum">
              <a:rPr lang="nl-BE" sz="1400" smtClean="0">
                <a:solidFill>
                  <a:schemeClr val="bg1"/>
                </a:solidFill>
                <a:latin typeface="KG Second Chances Solid" panose="02000000000000000000" pitchFamily="2" charset="77"/>
              </a:rPr>
              <a:pPr algn="ctr"/>
              <a:t>‹nr.›</a:t>
            </a:fld>
            <a:endParaRPr lang="nl-BE" sz="1400" dirty="0">
              <a:solidFill>
                <a:schemeClr val="bg1"/>
              </a:solidFill>
              <a:latin typeface="KG Second Chances Solid" panose="02000000000000000000" pitchFamily="2" charset="7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612949" y="1216266"/>
            <a:ext cx="108924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493729-B7DF-7240-878B-98867E3C1F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9254"/>
            <a:ext cx="819562" cy="8195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0276485-479D-A34E-ACB5-5EB5C8AEDD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70384" y="6308846"/>
            <a:ext cx="520389" cy="52038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CDD8D19-C9E4-7C43-AEDF-D8B34E00116C}"/>
              </a:ext>
            </a:extLst>
          </p:cNvPr>
          <p:cNvSpPr txBox="1"/>
          <p:nvPr userDrawn="1"/>
        </p:nvSpPr>
        <p:spPr>
          <a:xfrm>
            <a:off x="11518897" y="6415540"/>
            <a:ext cx="67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2A8398B-4A1E-814F-A371-27A53C798BE1}" type="slidenum">
              <a:rPr lang="nl-BE" sz="1400" smtClean="0">
                <a:solidFill>
                  <a:schemeClr val="bg1"/>
                </a:solidFill>
                <a:latin typeface="KG Second Chances Solid" panose="02000000000000000000" pitchFamily="2" charset="77"/>
              </a:rPr>
              <a:pPr algn="ctr"/>
              <a:t>‹nr.›</a:t>
            </a:fld>
            <a:endParaRPr lang="nl-BE" sz="1400" dirty="0">
              <a:solidFill>
                <a:schemeClr val="bg1"/>
              </a:solidFill>
              <a:latin typeface="KG Second Chances Solid" panose="02000000000000000000" pitchFamily="2" charset="7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05B3616-A076-4C47-9270-432135C3A4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1508" y="532565"/>
            <a:ext cx="4065732" cy="5546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9" y="532565"/>
            <a:ext cx="6370585" cy="1115366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24149" y="767497"/>
            <a:ext cx="3600450" cy="507682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949" y="2019719"/>
            <a:ext cx="6361784" cy="361155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612949" y="1647931"/>
            <a:ext cx="636178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E84B6CBC-060C-5542-9481-1DD07D1DF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79254"/>
            <a:ext cx="819562" cy="81956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268CC6B-5FFB-FB4F-976B-3421D8E267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70384" y="6308846"/>
            <a:ext cx="520389" cy="520389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472730D-754C-664D-AC84-5CB8DC5B9051}"/>
              </a:ext>
            </a:extLst>
          </p:cNvPr>
          <p:cNvSpPr txBox="1"/>
          <p:nvPr userDrawn="1"/>
        </p:nvSpPr>
        <p:spPr>
          <a:xfrm>
            <a:off x="11518897" y="6415540"/>
            <a:ext cx="67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2A8398B-4A1E-814F-A371-27A53C798BE1}" type="slidenum">
              <a:rPr lang="nl-BE" sz="1400" smtClean="0">
                <a:solidFill>
                  <a:schemeClr val="bg1"/>
                </a:solidFill>
                <a:latin typeface="KG Second Chances Solid" panose="02000000000000000000" pitchFamily="2" charset="77"/>
              </a:rPr>
              <a:pPr algn="ctr"/>
              <a:t>‹nr.›</a:t>
            </a:fld>
            <a:endParaRPr lang="nl-BE" sz="1400" dirty="0">
              <a:solidFill>
                <a:schemeClr val="bg1"/>
              </a:solidFill>
              <a:latin typeface="KG Second Chances Solid" panose="02000000000000000000" pitchFamily="2" charset="7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ACD5C28-D712-5343-975F-4A0D22D5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4" y="609600"/>
            <a:ext cx="10061563" cy="125939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952465E4-33F2-6F47-B441-2B6C7A634EDC}"/>
              </a:ext>
            </a:extLst>
          </p:cNvPr>
          <p:cNvSpPr txBox="1"/>
          <p:nvPr userDrawn="1"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E2605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968F5509-95D2-614A-9C53-F5722AAA2997}"/>
              </a:ext>
            </a:extLst>
          </p:cNvPr>
          <p:cNvSpPr txBox="1"/>
          <p:nvPr userDrawn="1"/>
        </p:nvSpPr>
        <p:spPr>
          <a:xfrm>
            <a:off x="10912510" y="1690812"/>
            <a:ext cx="46222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E2605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05B290-3530-E44B-81D1-70E2E06D5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9771"/>
            <a:ext cx="10617013" cy="3991591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CD27741-6F0F-4741-89B3-9E6C00EBE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79254"/>
            <a:ext cx="819562" cy="81956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971E2F4-F9BF-DC44-BAFE-DF95B9B142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70384" y="6308846"/>
            <a:ext cx="520389" cy="52038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AA8F27D-E930-2849-AAF3-943859C78BAF}"/>
              </a:ext>
            </a:extLst>
          </p:cNvPr>
          <p:cNvSpPr txBox="1"/>
          <p:nvPr userDrawn="1"/>
        </p:nvSpPr>
        <p:spPr>
          <a:xfrm>
            <a:off x="11518897" y="6415540"/>
            <a:ext cx="67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2A8398B-4A1E-814F-A371-27A53C798BE1}" type="slidenum">
              <a:rPr lang="nl-BE" sz="1400" smtClean="0">
                <a:solidFill>
                  <a:schemeClr val="bg1"/>
                </a:solidFill>
                <a:latin typeface="KG Second Chances Solid" panose="02000000000000000000" pitchFamily="2" charset="77"/>
              </a:rPr>
              <a:pPr algn="ctr"/>
              <a:t>‹nr.›</a:t>
            </a:fld>
            <a:endParaRPr lang="nl-BE" sz="1400" dirty="0">
              <a:solidFill>
                <a:schemeClr val="bg1"/>
              </a:solidFill>
              <a:latin typeface="KG Second Chances Soli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556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B5B9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949" y="532564"/>
            <a:ext cx="10892414" cy="683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949" y="1436914"/>
            <a:ext cx="10892414" cy="4662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8" r:id="rId5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cap="all" dirty="0">
          <a:solidFill>
            <a:schemeClr val="accent5"/>
          </a:solidFill>
          <a:effectLst/>
          <a:latin typeface="KG Second Chances Solid" panose="02000000000000000000" pitchFamily="2" charset="77"/>
          <a:ea typeface="+mj-ea"/>
          <a:cs typeface="+mj-cs"/>
        </a:defRPr>
      </a:lvl1pPr>
    </p:titleStyle>
    <p:bodyStyle>
      <a:lvl1pPr marL="360000" indent="-4320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Tx/>
        <a:buBlip>
          <a:blip r:embed="rId7"/>
        </a:buBlip>
        <a:defRPr sz="3600" b="1" i="0" kern="1200">
          <a:solidFill>
            <a:schemeClr val="accent1"/>
          </a:solidFill>
          <a:effectLst/>
          <a:latin typeface="Netto OT" panose="02000500000000000000" pitchFamily="2" charset="77"/>
          <a:ea typeface="+mn-ea"/>
          <a:cs typeface="+mn-cs"/>
        </a:defRPr>
      </a:lvl1pPr>
      <a:lvl2pPr marL="721800" indent="-4320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Tx/>
        <a:buBlip>
          <a:blip r:embed="rId8"/>
        </a:buBlip>
        <a:defRPr sz="3200" b="1" i="0" kern="1200" cap="none" baseline="0">
          <a:solidFill>
            <a:schemeClr val="accent1"/>
          </a:solidFill>
          <a:effectLst/>
          <a:latin typeface="Netto OT" panose="02000500000000000000" pitchFamily="2" charset="77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Tx/>
        <a:buBlip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defRPr sz="2800" b="1" i="0" kern="1200">
          <a:solidFill>
            <a:schemeClr val="accent1"/>
          </a:solidFill>
          <a:effectLst/>
          <a:latin typeface="Netto OT" panose="02000500000000000000" pitchFamily="2" charset="77"/>
          <a:ea typeface="+mn-ea"/>
          <a:cs typeface="+mn-cs"/>
        </a:defRPr>
      </a:lvl3pPr>
      <a:lvl4pPr marL="1620000" indent="-3600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Tx/>
        <a:buBlip>
          <a:blip r:embed="rId11"/>
        </a:buBlip>
        <a:defRPr sz="2400" b="1" i="0" kern="1200" cap="none" baseline="0">
          <a:solidFill>
            <a:schemeClr val="accent1"/>
          </a:solidFill>
          <a:effectLst/>
          <a:latin typeface="Netto OT" panose="020005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rgbClr val="B41D43"/>
        </a:buClr>
        <a:buSzPct val="100000"/>
        <a:buFont typeface="Arial" panose="020B0604020202020204" pitchFamily="34" charset="0"/>
        <a:buChar char="•"/>
        <a:defRPr sz="2000" b="1" i="0" kern="1200">
          <a:solidFill>
            <a:schemeClr val="accent1"/>
          </a:solidFill>
          <a:effectLst/>
          <a:latin typeface="Netto OT" panose="020005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juf.sarah@denakker.be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9" y="624225"/>
            <a:ext cx="5990036" cy="206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79928" y="259976"/>
            <a:ext cx="10173563" cy="3790860"/>
          </a:xfrm>
        </p:spPr>
        <p:txBody>
          <a:bodyPr/>
          <a:lstStyle/>
          <a:p>
            <a:r>
              <a:rPr lang="nl-BE" dirty="0"/>
              <a:t>Ouderinfo</a:t>
            </a:r>
            <a:br>
              <a:rPr lang="nl-BE" dirty="0"/>
            </a:br>
            <a:r>
              <a:rPr lang="nl-BE" dirty="0"/>
              <a:t> </a:t>
            </a:r>
            <a:br>
              <a:rPr lang="nl-BE" dirty="0"/>
            </a:br>
            <a:r>
              <a:rPr lang="nl-BE" dirty="0" err="1"/>
              <a:t>DERde</a:t>
            </a:r>
            <a:r>
              <a:rPr lang="nl-BE" dirty="0"/>
              <a:t> leerjaar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618565" y="4050833"/>
            <a:ext cx="10698267" cy="1096899"/>
          </a:xfrm>
        </p:spPr>
        <p:txBody>
          <a:bodyPr>
            <a:normAutofit/>
          </a:bodyPr>
          <a:lstStyle/>
          <a:p>
            <a:r>
              <a:rPr lang="nl-BE" sz="2300" dirty="0">
                <a:latin typeface="KG Second Chances Sketch" panose="02000000000000000000" pitchFamily="2" charset="0"/>
              </a:rPr>
              <a:t>Alles wat u moet weten over schooljaar 2024-2025</a:t>
            </a:r>
          </a:p>
        </p:txBody>
      </p:sp>
      <p:sp>
        <p:nvSpPr>
          <p:cNvPr id="7" name="AutoShape 2" descr="C:\Users\Jelle.Ketelbuters\AppData\Local\Temp\324\bunting-5320190__480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683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BA7738-4944-FD4D-BD4A-01CD2C0A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KG Second Chances Sketch" panose="02000000000000000000" pitchFamily="2" charset="0"/>
              </a:rPr>
              <a:t>Zorgonderwijs op maat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2949" y="1529278"/>
            <a:ext cx="10892414" cy="4662435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3E8799"/>
                </a:solidFill>
                <a:latin typeface="NettoOT-Light" panose="02010504010101010104" pitchFamily="50" charset="0"/>
              </a:rPr>
              <a:t>Lessen zo veel mogelijk op niveau van elk kind.</a:t>
            </a:r>
          </a:p>
          <a:p>
            <a:pPr lvl="3"/>
            <a:r>
              <a:rPr lang="nl-BE" dirty="0">
                <a:solidFill>
                  <a:srgbClr val="3E8799"/>
                </a:solidFill>
                <a:latin typeface="NettoOT-Light" panose="02010504010101010104" pitchFamily="50" charset="0"/>
              </a:rPr>
              <a:t>hulpmiddelen </a:t>
            </a:r>
          </a:p>
          <a:p>
            <a:pPr lvl="3"/>
            <a:r>
              <a:rPr lang="nl-BE" dirty="0">
                <a:solidFill>
                  <a:srgbClr val="3E8799"/>
                </a:solidFill>
                <a:latin typeface="NettoOT-Light" panose="02010504010101010104" pitchFamily="50" charset="0"/>
              </a:rPr>
              <a:t>uitdaging bieden</a:t>
            </a:r>
          </a:p>
          <a:p>
            <a:r>
              <a:rPr lang="nl-BE" dirty="0">
                <a:solidFill>
                  <a:srgbClr val="3E8799"/>
                </a:solidFill>
                <a:latin typeface="NettoOT-Light" panose="02010504010101010104" pitchFamily="50" charset="0"/>
              </a:rPr>
              <a:t>Aandacht voor:</a:t>
            </a:r>
          </a:p>
          <a:p>
            <a:pPr lvl="3"/>
            <a:r>
              <a:rPr lang="nl-BE" dirty="0">
                <a:solidFill>
                  <a:srgbClr val="3E8799"/>
                </a:solidFill>
                <a:latin typeface="NettoOT-Light" panose="02010504010101010104" pitchFamily="50" charset="0"/>
              </a:rPr>
              <a:t>groepsvorming (Vormen wij een fijne groep?)</a:t>
            </a:r>
          </a:p>
          <a:p>
            <a:pPr lvl="3"/>
            <a:r>
              <a:rPr lang="nl-BE" dirty="0">
                <a:solidFill>
                  <a:srgbClr val="3E8799"/>
                </a:solidFill>
                <a:latin typeface="NettoOT-Light" panose="02010504010101010104" pitchFamily="50" charset="0"/>
              </a:rPr>
              <a:t>zelfstandig werk (contractwerk)</a:t>
            </a:r>
          </a:p>
          <a:p>
            <a:pPr lvl="3"/>
            <a:r>
              <a:rPr lang="nl-BE" dirty="0">
                <a:solidFill>
                  <a:srgbClr val="3E8799"/>
                </a:solidFill>
                <a:latin typeface="NettoOT-Light" panose="02010504010101010104" pitchFamily="50" charset="0"/>
              </a:rPr>
              <a:t>groepswerk (met iedereen kunnen samenwerken)</a:t>
            </a:r>
          </a:p>
          <a:p>
            <a:pPr lvl="3"/>
            <a:r>
              <a:rPr lang="nl-BE" dirty="0">
                <a:solidFill>
                  <a:srgbClr val="3E8799"/>
                </a:solidFill>
                <a:latin typeface="NettoOT-Light" panose="02010504010101010104" pitchFamily="50" charset="0"/>
              </a:rPr>
              <a:t>herhaling en </a:t>
            </a:r>
            <a:r>
              <a:rPr lang="nl-BE" dirty="0" err="1">
                <a:solidFill>
                  <a:srgbClr val="3E8799"/>
                </a:solidFill>
                <a:latin typeface="NettoOT-Light" panose="02010504010101010104" pitchFamily="50" charset="0"/>
              </a:rPr>
              <a:t>inoefening</a:t>
            </a:r>
            <a:endParaRPr lang="nl-BE" dirty="0">
              <a:solidFill>
                <a:srgbClr val="FF0000"/>
              </a:solidFill>
              <a:latin typeface="NettoOT-Light" panose="02010504010101010104" pitchFamily="50" charset="0"/>
            </a:endParaRPr>
          </a:p>
          <a:p>
            <a:pPr lvl="3"/>
            <a:endParaRPr lang="nl-BE" dirty="0">
              <a:solidFill>
                <a:srgbClr val="3E8799"/>
              </a:solidFill>
              <a:latin typeface="NettoOT-Light" panose="02010504010101010104" pitchFamily="50" charset="0"/>
            </a:endParaRPr>
          </a:p>
          <a:p>
            <a:pPr marL="0" indent="0">
              <a:buNone/>
            </a:pPr>
            <a:endParaRPr lang="nl-BE" dirty="0">
              <a:latin typeface="NettoOT-Light" panose="02010504010101010104" pitchFamily="50" charset="0"/>
            </a:endParaRPr>
          </a:p>
          <a:p>
            <a:pPr marL="289800" lvl="1" indent="0">
              <a:buNone/>
            </a:pPr>
            <a:endParaRPr lang="nl-BE" dirty="0">
              <a:latin typeface="NettoOT-Light" panose="02010504010101010104" pitchFamily="50" charset="0"/>
            </a:endParaRPr>
          </a:p>
          <a:p>
            <a:pPr marL="289800" lvl="1" indent="0">
              <a:buNone/>
            </a:pPr>
            <a:endParaRPr lang="nl-BE" dirty="0">
              <a:latin typeface="NettoOT-Light" panose="02010504010101010104" pitchFamily="50" charset="0"/>
            </a:endParaRPr>
          </a:p>
          <a:p>
            <a:pPr marL="0" indent="0">
              <a:buNone/>
            </a:pPr>
            <a:endParaRPr lang="nl-BE" dirty="0">
              <a:latin typeface="NettoOT-Light" panose="02010504010101010104" pitchFamily="50" charset="0"/>
            </a:endParaRPr>
          </a:p>
        </p:txBody>
      </p:sp>
      <p:sp>
        <p:nvSpPr>
          <p:cNvPr id="2" name="AutoShape 2" descr="D:\Users\Ingrid.LeJeune\Desktop\winter-1384661__3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7" name="Afbeelding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18" y="1529278"/>
            <a:ext cx="1603982" cy="81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Tijdelijke aanduiding voor inhou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57067" y="2924857"/>
            <a:ext cx="2264877" cy="187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85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BA7738-4944-FD4D-BD4A-01CD2C0A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KG Second Chances Sketch" panose="02000000000000000000" pitchFamily="2" charset="0"/>
              </a:rPr>
              <a:t>Zorgonderwijs - hulpmiddelen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hoofdtelefoon</a:t>
            </a:r>
          </a:p>
          <a:p>
            <a:r>
              <a:rPr lang="nl-BE" dirty="0" err="1">
                <a:solidFill>
                  <a:schemeClr val="accent4"/>
                </a:solidFill>
                <a:latin typeface="NettoOT-Light" panose="02010504010101010104" pitchFamily="50" charset="0"/>
              </a:rPr>
              <a:t>zoWISo</a:t>
            </a: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-wijzer</a:t>
            </a:r>
          </a:p>
          <a:p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verbetersleutels</a:t>
            </a:r>
          </a:p>
          <a:p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…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51" y="2477273"/>
            <a:ext cx="3668985" cy="27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7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KG Second Chances Sketch" panose="02000000000000000000" pitchFamily="2" charset="0"/>
              </a:rPr>
              <a:t>Zorgonderwijs - LEREN SAMENLEVEN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leren samenwerken en samenleven</a:t>
            </a:r>
          </a:p>
          <a:p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teambuilding / groepsvorming </a:t>
            </a:r>
          </a:p>
          <a:p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bij herhaald conflict: het gesprek aan gaan en oplossingen leren bedenken, …</a:t>
            </a:r>
          </a:p>
        </p:txBody>
      </p:sp>
      <p:sp>
        <p:nvSpPr>
          <p:cNvPr id="4" name="AutoShape 2" descr="illustratie van twee kinderen handen schudden: stockvector (rechtenvrij)  114939691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8" name="Picture 4" descr="Illustration Of Little Boys Shaking Hands Stock Photo, Picture And Royalty  Free Image. Image 6488531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71" y="4472412"/>
            <a:ext cx="2169351" cy="21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81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KG Second Chances Sketch" panose="02000000000000000000" pitchFamily="2" charset="0"/>
              </a:rPr>
              <a:t>Contractwerk – zelfstandig werk</a:t>
            </a:r>
          </a:p>
        </p:txBody>
      </p:sp>
      <p:sp>
        <p:nvSpPr>
          <p:cNvPr id="5" name="AutoShape 4" descr="zoWISo zorgt voor inzicht, plezier &amp; resultaat in de rekenles | Uitgeverij  Zwijsen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elke donderdag en vrijdag </a:t>
            </a:r>
          </a:p>
          <a:p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MOET-opdrachten: herhalings- en inoefentaken</a:t>
            </a:r>
          </a:p>
          <a:p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MAG-opdrachten: spelenderwijs aan de slag met inhoud</a:t>
            </a:r>
          </a:p>
          <a:p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leren reflecteren</a:t>
            </a:r>
          </a:p>
          <a:p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niet afgewerkte ‘moetjes’ worden huistaken</a:t>
            </a:r>
          </a:p>
          <a:p>
            <a:pPr marL="0" indent="0">
              <a:buNone/>
            </a:pPr>
            <a:endParaRPr lang="nl-BE" dirty="0">
              <a:solidFill>
                <a:schemeClr val="accent4"/>
              </a:solidFill>
              <a:latin typeface="NettoOT-Light" panose="02010504010101010104" pitchFamily="50" charset="0"/>
            </a:endParaRPr>
          </a:p>
          <a:p>
            <a:endParaRPr lang="nl-BE" dirty="0">
              <a:latin typeface="NettoOT-Light" panose="02010504010101010104" pitchFamily="50" charset="0"/>
            </a:endParaRPr>
          </a:p>
          <a:p>
            <a:endParaRPr lang="nl-BE" b="0" dirty="0">
              <a:latin typeface="NettoOT-Light" panose="02010504010101010104" pitchFamily="50" charset="0"/>
            </a:endParaRP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934035" y="5241592"/>
            <a:ext cx="5128957" cy="177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682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KG Second Chances Sketch" panose="02000000000000000000" pitchFamily="2" charset="0"/>
              </a:rPr>
              <a:t>digitale</a:t>
            </a:r>
            <a:r>
              <a:rPr lang="nl-BE" dirty="0"/>
              <a:t> </a:t>
            </a:r>
            <a:r>
              <a:rPr lang="nl-BE" dirty="0">
                <a:latin typeface="KG Second Chances Sketch" panose="02000000000000000000" pitchFamily="2" charset="0"/>
              </a:rPr>
              <a:t>tools</a:t>
            </a:r>
          </a:p>
        </p:txBody>
      </p:sp>
      <p:sp>
        <p:nvSpPr>
          <p:cNvPr id="5" name="AutoShape 4" descr="zoWISo zorgt voor inzicht, plezier &amp; resultaat in de rekenles | Uitgeverij  Zwijsen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30000"/>
              </a:lnSpc>
            </a:pP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oefensoftware en instructiefilmpjes</a:t>
            </a:r>
          </a:p>
          <a:p>
            <a:pPr>
              <a:lnSpc>
                <a:spcPct val="130000"/>
              </a:lnSpc>
            </a:pP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met pc of iPad </a:t>
            </a:r>
          </a:p>
          <a:p>
            <a:pPr lvl="1">
              <a:lnSpc>
                <a:spcPct val="130000"/>
              </a:lnSpc>
            </a:pP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Zwijsen</a:t>
            </a:r>
          </a:p>
          <a:p>
            <a:pPr lvl="1">
              <a:lnSpc>
                <a:spcPct val="130000"/>
              </a:lnSpc>
            </a:pPr>
            <a:r>
              <a:rPr lang="nl-BE" dirty="0" err="1">
                <a:solidFill>
                  <a:schemeClr val="accent4"/>
                </a:solidFill>
                <a:latin typeface="NettoOT-Light" panose="02010504010101010104" pitchFamily="50" charset="0"/>
              </a:rPr>
              <a:t>Xnapda</a:t>
            </a:r>
            <a:endParaRPr lang="nl-BE" dirty="0">
              <a:solidFill>
                <a:schemeClr val="accent4"/>
              </a:solidFill>
              <a:latin typeface="NettoOT-Light" panose="02010504010101010104" pitchFamily="50" charset="0"/>
            </a:endParaRPr>
          </a:p>
          <a:p>
            <a:pPr lvl="1">
              <a:lnSpc>
                <a:spcPct val="130000"/>
              </a:lnSpc>
            </a:pP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Kabas</a:t>
            </a:r>
          </a:p>
          <a:p>
            <a:pPr lvl="1">
              <a:lnSpc>
                <a:spcPct val="130000"/>
              </a:lnSpc>
            </a:pP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Computermeester</a:t>
            </a:r>
          </a:p>
          <a:p>
            <a:pPr marL="0" indent="0">
              <a:buNone/>
            </a:pPr>
            <a:endParaRPr lang="nl-BE" b="0" dirty="0">
              <a:latin typeface="NettoOT-Light" panose="02010504010101010104" pitchFamily="50" charset="0"/>
            </a:endParaRPr>
          </a:p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41" y="4710272"/>
            <a:ext cx="2838450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59" y="2377738"/>
            <a:ext cx="2268000" cy="210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827" y="4390591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5030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949" y="499513"/>
            <a:ext cx="10892414" cy="683702"/>
          </a:xfrm>
        </p:spPr>
        <p:txBody>
          <a:bodyPr/>
          <a:lstStyle/>
          <a:p>
            <a:r>
              <a:rPr lang="nl-BE" dirty="0">
                <a:latin typeface="KG Second Chances Sketch" panose="02000000000000000000" pitchFamily="2" charset="0"/>
              </a:rPr>
              <a:t>Hiep </a:t>
            </a:r>
            <a:r>
              <a:rPr lang="nl-BE" dirty="0" err="1">
                <a:latin typeface="KG Second Chances Sketch" panose="02000000000000000000" pitchFamily="2" charset="0"/>
              </a:rPr>
              <a:t>hiep</a:t>
            </a:r>
            <a:r>
              <a:rPr lang="nl-BE" dirty="0">
                <a:latin typeface="KG Second Chances Sketch" panose="02000000000000000000" pitchFamily="2" charset="0"/>
              </a:rPr>
              <a:t> hoera!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781" y="1432918"/>
            <a:ext cx="10892414" cy="5298388"/>
          </a:xfrm>
        </p:spPr>
        <p:txBody>
          <a:bodyPr>
            <a:noAutofit/>
          </a:bodyPr>
          <a:lstStyle/>
          <a:p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We vieren je kind uitgebreid in de klas en tijdens de maandvieringen.</a:t>
            </a:r>
          </a:p>
          <a:p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Trakteren mag, maar moet niet.</a:t>
            </a:r>
          </a:p>
          <a:p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Snoep, chocolade en speelgoed als traktatie zijn niet toegelaten.</a:t>
            </a:r>
            <a:endParaRPr lang="nl-BE" b="0" dirty="0">
              <a:latin typeface="NettoOT-Light" panose="02010504010101010104" pitchFamily="50" charset="0"/>
            </a:endParaRPr>
          </a:p>
          <a:p>
            <a:endParaRPr lang="nl-BE" b="0" dirty="0">
              <a:latin typeface="NettoOT-Light" panose="02010504010101010104" pitchFamily="50" charset="0"/>
            </a:endParaRPr>
          </a:p>
          <a:p>
            <a:pPr marL="0" indent="0">
              <a:buNone/>
            </a:pPr>
            <a:endParaRPr lang="nl-BE" b="0" dirty="0">
              <a:latin typeface="NettoOT-Light" panose="02010504010101010104" pitchFamily="50" charset="0"/>
            </a:endParaRPr>
          </a:p>
          <a:p>
            <a:endParaRPr lang="nl-BE" b="0" dirty="0">
              <a:latin typeface="NettoOT-Light" panose="02010504010101010104" pitchFamily="50" charset="0"/>
            </a:endParaRPr>
          </a:p>
          <a:p>
            <a:endParaRPr lang="nl-BE" b="0" dirty="0">
              <a:latin typeface="NettoOT-Light" panose="02010504010101010104" pitchFamily="50" charset="0"/>
            </a:endParaRPr>
          </a:p>
          <a:p>
            <a:endParaRPr lang="nl-BE" b="0" dirty="0">
              <a:latin typeface="NettoOT-Light" panose="02010504010101010104" pitchFamily="50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70" y="4302100"/>
            <a:ext cx="8712000" cy="3008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665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KG Second Chances Sketch" panose="02000000000000000000" pitchFamily="2" charset="0"/>
              </a:rPr>
              <a:t>Tot ziens  </a:t>
            </a:r>
            <a:r>
              <a:rPr lang="nl-BE" dirty="0">
                <a:sym typeface="Wingdings" panose="05000000000000000000" pitchFamily="2" charset="2"/>
              </a:rPr>
              <a:t> 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66618" y="1626015"/>
            <a:ext cx="10892414" cy="4662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3300" dirty="0">
                <a:solidFill>
                  <a:srgbClr val="E2605D"/>
                </a:solidFill>
                <a:latin typeface="NettoOT-Light" panose="02010504010101010104" pitchFamily="50" charset="0"/>
              </a:rPr>
              <a:t>Wijs mij Uw weg, Heer.</a:t>
            </a:r>
          </a:p>
          <a:p>
            <a:pPr marL="0" indent="0" algn="ctr">
              <a:buNone/>
            </a:pPr>
            <a:r>
              <a:rPr lang="nl-BE" sz="3300" dirty="0">
                <a:solidFill>
                  <a:srgbClr val="E2605D"/>
                </a:solidFill>
                <a:latin typeface="NettoOT-Light" panose="02010504010101010104" pitchFamily="50" charset="0"/>
              </a:rPr>
              <a:t>Laat mij wandelen op het pad van Uw waarheid.</a:t>
            </a:r>
          </a:p>
          <a:p>
            <a:pPr marL="0" indent="0" algn="ctr">
              <a:buNone/>
            </a:pPr>
            <a:r>
              <a:rPr lang="nl-BE" sz="3300" dirty="0">
                <a:solidFill>
                  <a:srgbClr val="E2605D"/>
                </a:solidFill>
                <a:latin typeface="NettoOT-Light" panose="02010504010101010104" pitchFamily="50" charset="0"/>
              </a:rPr>
              <a:t>Vul mijn hart met ontzag voor Uw naam.</a:t>
            </a:r>
          </a:p>
          <a:p>
            <a:pPr marL="0" indent="0" algn="ctr">
              <a:buNone/>
            </a:pPr>
            <a:r>
              <a:rPr lang="nl-BE" sz="3300" dirty="0">
                <a:latin typeface="NettoOT-Light" panose="02010504010101010104" pitchFamily="50" charset="0"/>
              </a:rPr>
              <a:t>PSALM 86:11</a:t>
            </a:r>
            <a:br>
              <a:rPr lang="nl-BE" sz="2900" dirty="0">
                <a:solidFill>
                  <a:schemeClr val="accent4"/>
                </a:solidFill>
                <a:latin typeface="NettoOT-Light" panose="02010504010101010104" pitchFamily="50" charset="0"/>
              </a:rPr>
            </a:br>
            <a:endParaRPr lang="nl-BE" sz="2900" dirty="0">
              <a:solidFill>
                <a:schemeClr val="accent4"/>
              </a:solidFill>
              <a:latin typeface="NettoOT-Light" panose="02010504010101010104" pitchFamily="50" charset="0"/>
            </a:endParaRPr>
          </a:p>
          <a:p>
            <a:pPr lvl="1" algn="ctr"/>
            <a:r>
              <a:rPr lang="nl-BE" sz="3500" dirty="0">
                <a:solidFill>
                  <a:schemeClr val="accent4"/>
                </a:solidFill>
                <a:latin typeface="NettoOT-Light" panose="02010504010101010104" pitchFamily="50" charset="0"/>
              </a:rPr>
              <a:t>Bidden jullie mee voor een gezegd schooljaar? </a:t>
            </a:r>
          </a:p>
          <a:p>
            <a:pPr lvl="1" algn="ctr"/>
            <a:endParaRPr lang="nl-BE" sz="2900" dirty="0">
              <a:solidFill>
                <a:schemeClr val="accent4"/>
              </a:solidFill>
              <a:latin typeface="NettoOT-Light" panose="02010504010101010104" pitchFamily="50" charset="0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459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BA7738-4944-FD4D-BD4A-01CD2C0A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KG Second Chances Sketch" panose="02000000000000000000" pitchFamily="2" charset="0"/>
              </a:rPr>
              <a:t>Ons 3</a:t>
            </a:r>
            <a:r>
              <a:rPr lang="nl-BE" baseline="30000" dirty="0">
                <a:latin typeface="KG Second Chances Sketch" panose="02000000000000000000" pitchFamily="2" charset="0"/>
              </a:rPr>
              <a:t>de</a:t>
            </a:r>
            <a:r>
              <a:rPr lang="nl-BE" dirty="0">
                <a:latin typeface="KG Second Chances Sketch" panose="02000000000000000000" pitchFamily="2" charset="0"/>
              </a:rPr>
              <a:t> leerjaar bestaat uit…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664822" y="5782491"/>
            <a:ext cx="603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b="1" dirty="0">
              <a:solidFill>
                <a:srgbClr val="E99994"/>
              </a:solidFill>
              <a:latin typeface="NettoOT-Light" panose="02010504010101010104" pitchFamily="50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Clr>
                <a:srgbClr val="3E8799"/>
              </a:buClr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E8799"/>
                </a:solidFill>
                <a:latin typeface="NettoOT-Light" panose="02010504010101010104" pitchFamily="50" charset="0"/>
              </a:rPr>
              <a:t>14 kinderen</a:t>
            </a:r>
            <a:br>
              <a:rPr lang="nl-BE" dirty="0">
                <a:solidFill>
                  <a:srgbClr val="3E8799"/>
                </a:solidFill>
                <a:latin typeface="NettoOT-Light" panose="02010504010101010104" pitchFamily="50" charset="0"/>
              </a:rPr>
            </a:br>
            <a:endParaRPr lang="nl-BE" dirty="0">
              <a:solidFill>
                <a:srgbClr val="3E8799"/>
              </a:solidFill>
              <a:latin typeface="NettoOT-Light" panose="02010504010101010104" pitchFamily="50" charset="0"/>
            </a:endParaRPr>
          </a:p>
          <a:p>
            <a:pPr marL="571500" indent="-571500">
              <a:buClr>
                <a:srgbClr val="3E8799"/>
              </a:buClr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rgbClr val="3E8799"/>
                </a:solidFill>
                <a:latin typeface="NettoOT-Light" panose="02010504010101010104" pitchFamily="50" charset="0"/>
              </a:rPr>
              <a:t>2 leerkrachten</a:t>
            </a:r>
          </a:p>
          <a:p>
            <a:pPr marL="933300" lvl="1" indent="-571500">
              <a:buClr>
                <a:srgbClr val="3E8799"/>
              </a:buClr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E8799"/>
                </a:solidFill>
                <a:latin typeface="NettoOT-Light" panose="02010504010101010104" pitchFamily="50" charset="0"/>
              </a:rPr>
              <a:t>Juf Sarah (klasleerkracht)</a:t>
            </a:r>
          </a:p>
          <a:p>
            <a:pPr marL="933300" lvl="1" indent="-571500">
              <a:buClr>
                <a:srgbClr val="3E8799"/>
              </a:buClr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E8799"/>
                </a:solidFill>
                <a:latin typeface="NettoOT-Light" panose="02010504010101010104" pitchFamily="50" charset="0"/>
              </a:rPr>
              <a:t>Meester Giovanni (leerkracht lichamelijke opvoeding)</a:t>
            </a:r>
            <a:endParaRPr lang="nl-BE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BA401B-C7C6-4520-8ED8-55A9D4DF0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r="16562"/>
          <a:stretch/>
        </p:blipFill>
        <p:spPr bwMode="auto">
          <a:xfrm>
            <a:off x="8699499" y="359491"/>
            <a:ext cx="2997724" cy="325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89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BA7738-4944-FD4D-BD4A-01CD2C0A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KG Second Chances Sketch" panose="02000000000000000000" pitchFamily="2" charset="0"/>
              </a:rPr>
              <a:t>Communicatie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3E8799"/>
              </a:buClr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spreek ons gerust aan op de speelplaats of aan de schoolpoort</a:t>
            </a:r>
          </a:p>
          <a:p>
            <a:pPr lvl="1">
              <a:buClr>
                <a:srgbClr val="3E8799"/>
              </a:buClr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agenda / weetjes (onderaan)</a:t>
            </a:r>
          </a:p>
          <a:p>
            <a:pPr lvl="1">
              <a:buClr>
                <a:srgbClr val="3E8799"/>
              </a:buClr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huiswerkmap regelmatig controleren </a:t>
            </a:r>
          </a:p>
          <a:p>
            <a:pPr lvl="1">
              <a:buClr>
                <a:srgbClr val="3E8799"/>
              </a:buClr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oudercontacten: begin december – eind maart – eind juni</a:t>
            </a:r>
          </a:p>
          <a:p>
            <a:pPr lvl="1">
              <a:buClr>
                <a:srgbClr val="3E8799"/>
              </a:buClr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indien nodig tussentijds oudercontact</a:t>
            </a:r>
          </a:p>
          <a:p>
            <a:pPr lvl="1">
              <a:buClr>
                <a:srgbClr val="3E8799"/>
              </a:buClr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mail: 	</a:t>
            </a: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  <a:hlinkClick r:id="rId2"/>
              </a:rPr>
              <a:t>juf.sarah@denakker.be</a:t>
            </a:r>
            <a:endParaRPr lang="nl-BE" dirty="0">
              <a:solidFill>
                <a:schemeClr val="accent4"/>
              </a:solidFill>
              <a:latin typeface="NettoOT-Light" panose="02010504010101010104" pitchFamily="50" charset="0"/>
            </a:endParaRPr>
          </a:p>
          <a:p>
            <a:pPr marL="289800" lvl="1" indent="0">
              <a:buNone/>
            </a:pPr>
            <a:endParaRPr lang="nl-BE" dirty="0">
              <a:solidFill>
                <a:schemeClr val="accent4"/>
              </a:solidFill>
              <a:latin typeface="NettoOT-Light" panose="02010504010101010104" pitchFamily="50" charset="0"/>
            </a:endParaRPr>
          </a:p>
          <a:p>
            <a:pPr marL="289800" lvl="1" indent="0">
              <a:buNone/>
            </a:pPr>
            <a:endParaRPr lang="nl-BE" dirty="0">
              <a:latin typeface="NettoOT-Light" panose="02010504010101010104" pitchFamily="50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83" y="0"/>
            <a:ext cx="5990036" cy="206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06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949" y="499513"/>
            <a:ext cx="10892414" cy="683702"/>
          </a:xfrm>
        </p:spPr>
        <p:txBody>
          <a:bodyPr/>
          <a:lstStyle/>
          <a:p>
            <a:r>
              <a:rPr lang="nl-BE" dirty="0">
                <a:latin typeface="KG Second Chances Sketch" panose="02000000000000000000" pitchFamily="2" charset="0"/>
              </a:rPr>
              <a:t>Agenda leerlingen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780" y="1432918"/>
            <a:ext cx="11284831" cy="5298388"/>
          </a:xfrm>
        </p:spPr>
        <p:txBody>
          <a:bodyPr>
            <a:noAutofit/>
          </a:bodyPr>
          <a:lstStyle/>
          <a:p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wekelijks op vrijdag</a:t>
            </a: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 	→</a:t>
            </a:r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 </a:t>
            </a:r>
            <a:r>
              <a:rPr lang="nl-BE" sz="2800" dirty="0">
                <a:solidFill>
                  <a:schemeClr val="accent4"/>
                </a:solidFill>
                <a:latin typeface="NettoOT-Light" panose="02010504010101010104" pitchFamily="50" charset="0"/>
              </a:rPr>
              <a:t>meegeven nieuwe week</a:t>
            </a:r>
          </a:p>
          <a:p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lessen=</a:t>
            </a:r>
            <a:r>
              <a:rPr lang="nl-BE" sz="3300" dirty="0">
                <a:solidFill>
                  <a:schemeClr val="accent4"/>
                </a:solidFill>
                <a:latin typeface="NettoOT-Bold" panose="02000800000000000000" pitchFamily="50" charset="0"/>
              </a:rPr>
              <a:t>L</a:t>
            </a:r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 en taken=</a:t>
            </a:r>
            <a:r>
              <a:rPr lang="nl-BE" sz="3300" dirty="0">
                <a:solidFill>
                  <a:schemeClr val="accent4"/>
                </a:solidFill>
                <a:latin typeface="NettoOT-Bold" panose="02000800000000000000" pitchFamily="50" charset="0"/>
              </a:rPr>
              <a:t>T</a:t>
            </a:r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 	</a:t>
            </a: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→</a:t>
            </a:r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 </a:t>
            </a:r>
            <a:r>
              <a:rPr lang="nl-BE" sz="2800" dirty="0">
                <a:solidFill>
                  <a:schemeClr val="accent4"/>
                </a:solidFill>
                <a:latin typeface="NettoOT-Light" panose="02010504010101010104" pitchFamily="50" charset="0"/>
              </a:rPr>
              <a:t>zoveel mogelijk al ingevuld</a:t>
            </a:r>
          </a:p>
          <a:p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ruimte voor invulling 	</a:t>
            </a: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→</a:t>
            </a:r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 </a:t>
            </a:r>
            <a:r>
              <a:rPr lang="nl-BE" sz="2800" dirty="0">
                <a:solidFill>
                  <a:schemeClr val="accent4"/>
                </a:solidFill>
                <a:latin typeface="NettoOT-Light" panose="02010504010101010104" pitchFamily="50" charset="0"/>
              </a:rPr>
              <a:t>leerlingen</a:t>
            </a:r>
          </a:p>
          <a:p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ruimte voor feedback 	</a:t>
            </a: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→</a:t>
            </a:r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 </a:t>
            </a:r>
            <a:r>
              <a:rPr lang="nl-BE" sz="2800" dirty="0">
                <a:solidFill>
                  <a:schemeClr val="accent4"/>
                </a:solidFill>
                <a:latin typeface="NettoOT-Light" panose="02010504010101010104" pitchFamily="50" charset="0"/>
              </a:rPr>
              <a:t>ouders | voogd | leerkracht</a:t>
            </a:r>
          </a:p>
          <a:p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handtekenen 			</a:t>
            </a: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→ </a:t>
            </a:r>
            <a:r>
              <a:rPr lang="nl-BE" sz="2800" dirty="0">
                <a:solidFill>
                  <a:schemeClr val="accent4"/>
                </a:solidFill>
                <a:latin typeface="NettoOT-Light" panose="02010504010101010104" pitchFamily="50" charset="0"/>
              </a:rPr>
              <a:t>dagelijks paraferen</a:t>
            </a:r>
          </a:p>
          <a:p>
            <a:r>
              <a:rPr lang="nl-BE" sz="3300" dirty="0">
                <a:solidFill>
                  <a:schemeClr val="accent4"/>
                </a:solidFill>
                <a:latin typeface="NettoOT-Bold" panose="02000800000000000000" pitchFamily="50" charset="0"/>
              </a:rPr>
              <a:t>T</a:t>
            </a:r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 en </a:t>
            </a:r>
            <a:r>
              <a:rPr lang="nl-BE" sz="3300" dirty="0">
                <a:solidFill>
                  <a:schemeClr val="accent4"/>
                </a:solidFill>
                <a:latin typeface="NettoOT-Bold" panose="02000800000000000000" pitchFamily="50" charset="0"/>
              </a:rPr>
              <a:t>L</a:t>
            </a:r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 				</a:t>
            </a:r>
            <a:r>
              <a:rPr lang="nl-BE" sz="3200" dirty="0">
                <a:solidFill>
                  <a:schemeClr val="accent4"/>
                </a:solidFill>
                <a:latin typeface="NettoOT-Light" panose="02010504010101010104" pitchFamily="50" charset="0"/>
              </a:rPr>
              <a:t>→ </a:t>
            </a:r>
            <a:r>
              <a:rPr lang="nl-BE" sz="2800" dirty="0">
                <a:solidFill>
                  <a:schemeClr val="accent4"/>
                </a:solidFill>
                <a:latin typeface="NettoOT-Light" panose="02010504010101010104" pitchFamily="50" charset="0"/>
              </a:rPr>
              <a:t>maken/kennen op de ingeschreven dag</a:t>
            </a:r>
          </a:p>
          <a:p>
            <a:endParaRPr lang="nl-BE" b="0" dirty="0">
              <a:latin typeface="NettoOT-Light" panose="02010504010101010104" pitchFamily="50" charset="0"/>
            </a:endParaRPr>
          </a:p>
          <a:p>
            <a:endParaRPr lang="nl-BE" b="0" dirty="0">
              <a:latin typeface="NettoOT-Light" panose="02010504010101010104" pitchFamily="50" charset="0"/>
            </a:endParaRPr>
          </a:p>
          <a:p>
            <a:endParaRPr lang="nl-BE" b="0" dirty="0">
              <a:latin typeface="NettoOT-Light" panose="02010504010101010104" pitchFamily="50" charset="0"/>
            </a:endParaRPr>
          </a:p>
          <a:p>
            <a:endParaRPr lang="nl-BE" b="0" dirty="0">
              <a:latin typeface="NettoOT-Light" panose="02010504010101010104" pitchFamily="50" charset="0"/>
            </a:endParaRPr>
          </a:p>
          <a:p>
            <a:endParaRPr lang="nl-BE" b="0" dirty="0">
              <a:latin typeface="NettoOT-Light" panose="02010504010101010104" pitchFamily="50" charset="0"/>
            </a:endParaRPr>
          </a:p>
          <a:p>
            <a:endParaRPr lang="nl-BE" b="0" dirty="0">
              <a:latin typeface="NettoOT-Light" panose="02010504010101010104" pitchFamily="50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783" flipH="1">
            <a:off x="10198010" y="2518439"/>
            <a:ext cx="1619253" cy="1612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54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KG Second Chances Sketch" panose="02000000000000000000" pitchFamily="2" charset="0"/>
              </a:rPr>
              <a:t>Toetsen en dictees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2949" y="1436914"/>
            <a:ext cx="10892414" cy="4692282"/>
          </a:xfrm>
        </p:spPr>
        <p:txBody>
          <a:bodyPr>
            <a:noAutofit/>
          </a:bodyPr>
          <a:lstStyle/>
          <a:p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code </a:t>
            </a:r>
            <a:r>
              <a:rPr lang="nl-BE" sz="3300" dirty="0">
                <a:solidFill>
                  <a:schemeClr val="accent4"/>
                </a:solidFill>
                <a:latin typeface="NettoOT-Bold" panose="02000800000000000000" pitchFamily="50" charset="0"/>
              </a:rPr>
              <a:t>L</a:t>
            </a:r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 in de agenda</a:t>
            </a:r>
          </a:p>
          <a:p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ongeveer een week op voorhand</a:t>
            </a:r>
          </a:p>
          <a:p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na verbetering en remediëring mee naar huis : </a:t>
            </a:r>
            <a:r>
              <a:rPr lang="nl-BE" sz="3300" b="0" dirty="0">
                <a:solidFill>
                  <a:schemeClr val="accent4"/>
                </a:solidFill>
                <a:latin typeface="NettoOT-Light" panose="02010504010101010104" pitchFamily="50" charset="0"/>
              </a:rPr>
              <a:t>toetsenmap</a:t>
            </a:r>
          </a:p>
          <a:p>
            <a:r>
              <a:rPr lang="nl-BE" sz="3300" dirty="0">
                <a:solidFill>
                  <a:schemeClr val="accent4"/>
                </a:solidFill>
                <a:latin typeface="NettoOT-Light" panose="02010504010101010104" pitchFamily="50" charset="0"/>
              </a:rPr>
              <a:t>handtekenen en terug meegeven a.u.b</a:t>
            </a:r>
            <a:r>
              <a:rPr lang="nl-BE" sz="3300" dirty="0">
                <a:latin typeface="NettoOT-Light" panose="02010504010101010104" pitchFamily="50" charset="0"/>
              </a:rPr>
              <a:t>.</a:t>
            </a:r>
          </a:p>
          <a:p>
            <a:endParaRPr lang="nl-BE" b="0" dirty="0">
              <a:latin typeface="NettoOT-Light" panose="02010504010101010104" pitchFamily="50" charset="0"/>
            </a:endParaRPr>
          </a:p>
          <a:p>
            <a:endParaRPr lang="nl-BE" b="0" dirty="0">
              <a:latin typeface="NettoOT-Light" panose="02010504010101010104" pitchFamily="50" charset="0"/>
            </a:endParaRPr>
          </a:p>
          <a:p>
            <a:endParaRPr lang="nl-BE" b="0" dirty="0">
              <a:latin typeface="NettoOT-Light" panose="02010504010101010104" pitchFamily="50" charset="0"/>
            </a:endParaRPr>
          </a:p>
          <a:p>
            <a:endParaRPr lang="nl-BE" b="0" dirty="0">
              <a:latin typeface="NettoOT-Light" panose="02010504010101010104" pitchFamily="50" charset="0"/>
            </a:endParaRPr>
          </a:p>
          <a:p>
            <a:endParaRPr lang="nl-BE" b="0" dirty="0">
              <a:latin typeface="NettoOT-Light" panose="02010504010101010104" pitchFamily="50" charset="0"/>
            </a:endParaRPr>
          </a:p>
          <a:p>
            <a:endParaRPr lang="nl-BE" b="0" dirty="0">
              <a:latin typeface="NettoOT-Light" panose="02010504010101010104" pitchFamily="50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511" y="4282117"/>
            <a:ext cx="4925267" cy="24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KG Second Chances Sketch" panose="02000000000000000000" pitchFamily="2" charset="0"/>
              </a:rPr>
              <a:t>Nieuwe inhouden – 3</a:t>
            </a:r>
            <a:r>
              <a:rPr lang="nl-BE" baseline="30000" dirty="0">
                <a:latin typeface="KG Second Chances Sketch" panose="02000000000000000000" pitchFamily="2" charset="0"/>
              </a:rPr>
              <a:t>e</a:t>
            </a:r>
            <a:r>
              <a:rPr lang="nl-BE" dirty="0">
                <a:latin typeface="KG Second Chances Sketch" panose="02000000000000000000" pitchFamily="2" charset="0"/>
              </a:rPr>
              <a:t> leerjaar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l-BE" sz="5100" dirty="0">
                <a:solidFill>
                  <a:schemeClr val="accent4"/>
                </a:solidFill>
                <a:latin typeface="NettoOT-Light" panose="02010504010101010104" pitchFamily="50" charset="0"/>
              </a:rPr>
              <a:t>Wiskunde – methode </a:t>
            </a:r>
            <a:r>
              <a:rPr lang="nl-BE" sz="5100" dirty="0" err="1">
                <a:solidFill>
                  <a:schemeClr val="accent4"/>
                </a:solidFill>
                <a:latin typeface="NettoOT-Light" panose="02010504010101010104" pitchFamily="50" charset="0"/>
              </a:rPr>
              <a:t>ZoWISo</a:t>
            </a:r>
            <a:endParaRPr lang="nl-BE" sz="5100" dirty="0">
              <a:solidFill>
                <a:schemeClr val="accent4"/>
              </a:solidFill>
              <a:latin typeface="NettoOT-Light" panose="02010504010101010104" pitchFamily="50" charset="0"/>
            </a:endParaRPr>
          </a:p>
          <a:p>
            <a:pPr lvl="1"/>
            <a:r>
              <a:rPr lang="nl-BE" b="0" dirty="0">
                <a:solidFill>
                  <a:schemeClr val="accent4"/>
                </a:solidFill>
                <a:latin typeface="NettoOT-Light" panose="02010504010101010104" pitchFamily="50" charset="0"/>
              </a:rPr>
              <a:t>Breuken</a:t>
            </a:r>
          </a:p>
          <a:p>
            <a:pPr lvl="1"/>
            <a:r>
              <a:rPr lang="nl-BE" b="0" dirty="0">
                <a:solidFill>
                  <a:schemeClr val="accent4"/>
                </a:solidFill>
                <a:latin typeface="NettoOT-Light" panose="02010504010101010104" pitchFamily="50" charset="0"/>
              </a:rPr>
              <a:t>Rechten, hoeken, veelhoeken…</a:t>
            </a:r>
          </a:p>
          <a:p>
            <a:pPr lvl="1"/>
            <a:r>
              <a:rPr lang="nl-BE" b="0" dirty="0">
                <a:solidFill>
                  <a:schemeClr val="accent4"/>
                </a:solidFill>
                <a:latin typeface="NettoOT-Light" panose="02010504010101010104" pitchFamily="50" charset="0"/>
              </a:rPr>
              <a:t>…</a:t>
            </a:r>
            <a:b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</a:br>
            <a:endParaRPr lang="nl-BE" dirty="0">
              <a:solidFill>
                <a:schemeClr val="accent4"/>
              </a:solidFill>
              <a:latin typeface="NettoOT-Light" panose="02010504010101010104" pitchFamily="50" charset="0"/>
            </a:endParaRPr>
          </a:p>
          <a:p>
            <a:r>
              <a:rPr lang="nl-BE" sz="5800" dirty="0">
                <a:solidFill>
                  <a:schemeClr val="accent4"/>
                </a:solidFill>
                <a:latin typeface="NettoOT-Light" panose="02010504010101010104" pitchFamily="50" charset="0"/>
              </a:rPr>
              <a:t>Taal/spelling- methode Verrekijker</a:t>
            </a:r>
          </a:p>
          <a:p>
            <a:pPr lvl="1"/>
            <a:r>
              <a:rPr lang="nl-BE" b="0" dirty="0">
                <a:solidFill>
                  <a:schemeClr val="accent4"/>
                </a:solidFill>
                <a:latin typeface="NettoOT-Light" panose="02010504010101010104" pitchFamily="50" charset="0"/>
              </a:rPr>
              <a:t>Verschillende woordsoorten</a:t>
            </a:r>
          </a:p>
          <a:p>
            <a:pPr lvl="1"/>
            <a:r>
              <a:rPr lang="nl-BE" b="0" dirty="0">
                <a:solidFill>
                  <a:schemeClr val="accent4"/>
                </a:solidFill>
                <a:latin typeface="NettoOT-Light" panose="02010504010101010104" pitchFamily="50" charset="0"/>
              </a:rPr>
              <a:t>Automatiseren spellingsregels </a:t>
            </a:r>
          </a:p>
          <a:p>
            <a:pPr lvl="1"/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…</a:t>
            </a:r>
            <a:b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</a:br>
            <a:endParaRPr lang="nl-BE" dirty="0">
              <a:solidFill>
                <a:schemeClr val="accent4"/>
              </a:solidFill>
              <a:latin typeface="NettoOT-Light" panose="02010504010101010104" pitchFamily="50" charset="0"/>
            </a:endParaRPr>
          </a:p>
          <a:p>
            <a:r>
              <a:rPr lang="nl-BE" sz="5800" dirty="0">
                <a:solidFill>
                  <a:schemeClr val="accent4"/>
                </a:solidFill>
                <a:latin typeface="NettoOT-Light" panose="02010504010101010104" pitchFamily="50" charset="0"/>
              </a:rPr>
              <a:t>Wereldoriëntatie – methode Wouw</a:t>
            </a:r>
            <a:endParaRPr lang="nl-BE" sz="5800" dirty="0">
              <a:latin typeface="NettoOT-Light" panose="02010504010101010104" pitchFamily="50" charset="0"/>
            </a:endParaRPr>
          </a:p>
          <a:p>
            <a:pPr lvl="1"/>
            <a:r>
              <a:rPr lang="nl-BE" b="0" dirty="0">
                <a:solidFill>
                  <a:schemeClr val="accent4"/>
                </a:solidFill>
                <a:latin typeface="NettoOT-Light" panose="02010504010101010104" pitchFamily="50" charset="0"/>
              </a:rPr>
              <a:t>Natuur (dieren, planten, weer, …)</a:t>
            </a:r>
          </a:p>
          <a:p>
            <a:pPr lvl="1"/>
            <a:r>
              <a:rPr lang="nl-BE" b="0" dirty="0">
                <a:solidFill>
                  <a:schemeClr val="accent4"/>
                </a:solidFill>
                <a:latin typeface="NettoOT-Light" panose="02010504010101010104" pitchFamily="50" charset="0"/>
              </a:rPr>
              <a:t>Transport</a:t>
            </a:r>
          </a:p>
          <a:p>
            <a:pPr lvl="1"/>
            <a:r>
              <a:rPr lang="nl-BE" b="0" dirty="0">
                <a:solidFill>
                  <a:schemeClr val="accent4"/>
                </a:solidFill>
                <a:latin typeface="NettoOT-Light" panose="02010504010101010104" pitchFamily="50" charset="0"/>
              </a:rPr>
              <a:t>Van zaadje tot vrucht</a:t>
            </a:r>
          </a:p>
        </p:txBody>
      </p:sp>
    </p:spTree>
    <p:extLst>
      <p:ext uri="{BB962C8B-B14F-4D97-AF65-F5344CB8AC3E}">
        <p14:creationId xmlns:p14="http://schemas.microsoft.com/office/powerpoint/2010/main" val="107766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KG Second Chances Sketch" panose="02000000000000000000" pitchFamily="2" charset="0"/>
              </a:rPr>
              <a:t>TURNEN EN ZWEMMEN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Zwemmen op woensdag</a:t>
            </a:r>
          </a:p>
          <a:p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Turnen op donderdag</a:t>
            </a:r>
          </a:p>
          <a:p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turngerief mag op school blijven tot aan een vakantie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828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BA7738-4944-FD4D-BD4A-01CD2C0A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KG Second Chances Sketch" panose="02000000000000000000" pitchFamily="2" charset="0"/>
              </a:rPr>
              <a:t>over en met de bijbel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>
                <a:solidFill>
                  <a:srgbClr val="3E8799"/>
                </a:solidFill>
                <a:latin typeface="NettoOT-Light" panose="02010504010101010104" pitchFamily="50" charset="0"/>
              </a:rPr>
              <a:t>bijbellessen: verhalen en thema’s</a:t>
            </a:r>
          </a:p>
          <a:p>
            <a:r>
              <a:rPr lang="nl-BE" sz="3200" dirty="0">
                <a:solidFill>
                  <a:srgbClr val="3E8799"/>
                </a:solidFill>
                <a:latin typeface="NettoOT-Light" panose="02010504010101010104" pitchFamily="50" charset="0"/>
              </a:rPr>
              <a:t>dagelijks bidden, zingen, bezinnen</a:t>
            </a:r>
          </a:p>
          <a:p>
            <a:r>
              <a:rPr lang="nl-BE" sz="3200" dirty="0">
                <a:solidFill>
                  <a:srgbClr val="3E8799"/>
                </a:solidFill>
                <a:latin typeface="NettoOT-Light" panose="02010504010101010104" pitchFamily="50" charset="0"/>
              </a:rPr>
              <a:t>Bijbelverzen leren</a:t>
            </a:r>
          </a:p>
          <a:p>
            <a:r>
              <a:rPr lang="nl-BE" sz="3200" dirty="0">
                <a:solidFill>
                  <a:srgbClr val="3E8799"/>
                </a:solidFill>
                <a:latin typeface="NettoOT-Light" panose="02010504010101010104" pitchFamily="50" charset="0"/>
              </a:rPr>
              <a:t>elkaar ontmoeten</a:t>
            </a:r>
          </a:p>
          <a:p>
            <a:r>
              <a:rPr lang="nl-BE" sz="3200" dirty="0">
                <a:solidFill>
                  <a:srgbClr val="3E8799"/>
                </a:solidFill>
                <a:latin typeface="NettoOT-Light" panose="02010504010101010104" pitchFamily="50" charset="0"/>
              </a:rPr>
              <a:t>maandelijkse vieringen</a:t>
            </a:r>
          </a:p>
          <a:p>
            <a:r>
              <a:rPr lang="nl-BE" sz="3200" dirty="0">
                <a:solidFill>
                  <a:srgbClr val="3E8799"/>
                </a:solidFill>
                <a:latin typeface="NettoOT-Light" panose="02010504010101010104" pitchFamily="50" charset="0"/>
              </a:rPr>
              <a:t>jaarthema: Beloofd is beloofd</a:t>
            </a:r>
          </a:p>
          <a:p>
            <a:endParaRPr lang="nl-BE" sz="3200" dirty="0">
              <a:solidFill>
                <a:srgbClr val="3E8799"/>
              </a:solidFill>
              <a:latin typeface="NettoOT-Light" panose="02010504010101010104" pitchFamily="50" charset="0"/>
            </a:endParaRPr>
          </a:p>
          <a:p>
            <a:pPr marL="0" indent="0">
              <a:buNone/>
            </a:pPr>
            <a:endParaRPr lang="nl-BE" dirty="0">
              <a:latin typeface="NettoOT-Light" panose="02010504010101010104" pitchFamily="50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C4CAC9-3C3B-4226-9E9F-2AD4EB28A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57" y="230956"/>
            <a:ext cx="4581894" cy="639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4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BA7738-4944-FD4D-BD4A-01CD2C0A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KG Second Chances Sketch" panose="02000000000000000000" pitchFamily="2" charset="0"/>
              </a:rPr>
              <a:t>materiaal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lnSpc>
                <a:spcPct val="200000"/>
              </a:lnSpc>
              <a:buClr>
                <a:srgbClr val="3E8799"/>
              </a:buClr>
              <a:buFontTx/>
              <a:buChar char="-"/>
            </a:pPr>
            <a:r>
              <a:rPr lang="nl-BE" dirty="0">
                <a:solidFill>
                  <a:schemeClr val="accent4"/>
                </a:solidFill>
                <a:latin typeface="NettoOT-Light" panose="02010504010101010104" pitchFamily="50" charset="0"/>
              </a:rPr>
              <a:t>De school zorgt voor alle materialen.</a:t>
            </a:r>
            <a:endParaRPr lang="nl-BE" dirty="0">
              <a:solidFill>
                <a:srgbClr val="FF0000"/>
              </a:solidFill>
              <a:latin typeface="NettoOT-Light" panose="02010504010101010104" pitchFamily="50" charset="0"/>
            </a:endParaRPr>
          </a:p>
          <a:p>
            <a:pPr marL="571500" indent="-571500">
              <a:buClr>
                <a:srgbClr val="3E8799"/>
              </a:buClr>
              <a:buFontTx/>
              <a:buChar char="-"/>
            </a:pPr>
            <a:r>
              <a:rPr lang="nl-BE" dirty="0">
                <a:solidFill>
                  <a:srgbClr val="3E8799"/>
                </a:solidFill>
                <a:latin typeface="NettoOT-Light" panose="02010504010101010104" pitchFamily="50" charset="0"/>
              </a:rPr>
              <a:t>Wat </a:t>
            </a:r>
            <a:r>
              <a:rPr lang="nl-BE" u="sng" dirty="0">
                <a:solidFill>
                  <a:srgbClr val="3E8799"/>
                </a:solidFill>
                <a:latin typeface="NettoOT-Light" panose="02010504010101010104" pitchFamily="50" charset="0"/>
              </a:rPr>
              <a:t>MAG</a:t>
            </a:r>
            <a:r>
              <a:rPr lang="nl-BE" dirty="0">
                <a:solidFill>
                  <a:srgbClr val="3E8799"/>
                </a:solidFill>
                <a:latin typeface="NettoOT-Light" panose="02010504010101010104" pitchFamily="50" charset="0"/>
              </a:rPr>
              <a:t> mee van thuis? Pennenzak, pen, potlood, ...</a:t>
            </a:r>
          </a:p>
          <a:p>
            <a:pPr marL="571500" indent="-571500">
              <a:buClr>
                <a:srgbClr val="3E8799"/>
              </a:buClr>
              <a:buFontTx/>
              <a:buChar char="-"/>
            </a:pPr>
            <a:r>
              <a:rPr lang="nl-BE" dirty="0">
                <a:solidFill>
                  <a:srgbClr val="3E8799"/>
                </a:solidFill>
                <a:latin typeface="NettoOT-Light" panose="02010504010101010104" pitchFamily="50" charset="0"/>
              </a:rPr>
              <a:t>AANDACHT VOOR: zorg dragen voor het materiaal! </a:t>
            </a:r>
          </a:p>
          <a:p>
            <a:pPr marL="361800" lvl="1" indent="0">
              <a:buClr>
                <a:srgbClr val="3E8799"/>
              </a:buClr>
              <a:buNone/>
            </a:pPr>
            <a:r>
              <a:rPr lang="nl-BE" dirty="0">
                <a:solidFill>
                  <a:srgbClr val="3E8799"/>
                </a:solidFill>
                <a:latin typeface="NettoOT-Light" panose="02010504010101010104" pitchFamily="50" charset="0"/>
              </a:rPr>
              <a:t>→Indien nodig wordt er gevraagd van thuis mee te nemen.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54" y="-77036"/>
            <a:ext cx="5990036" cy="206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04300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Den Akker">
      <a:dk1>
        <a:srgbClr val="000000"/>
      </a:dk1>
      <a:lt1>
        <a:srgbClr val="FFFFFF"/>
      </a:lt1>
      <a:dk2>
        <a:srgbClr val="F3EFE0"/>
      </a:dk2>
      <a:lt2>
        <a:srgbClr val="EBDDC3"/>
      </a:lt2>
      <a:accent1>
        <a:srgbClr val="E1605D"/>
      </a:accent1>
      <a:accent2>
        <a:srgbClr val="DE8D85"/>
      </a:accent2>
      <a:accent3>
        <a:srgbClr val="7BB4B9"/>
      </a:accent3>
      <a:accent4>
        <a:srgbClr val="478899"/>
      </a:accent4>
      <a:accent5>
        <a:srgbClr val="246454"/>
      </a:accent5>
      <a:accent6>
        <a:srgbClr val="49945F"/>
      </a:accent6>
      <a:hlink>
        <a:srgbClr val="F7B615"/>
      </a:hlink>
      <a:folHlink>
        <a:srgbClr val="704404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n Akker" id="{5F97CCB7-2870-F141-9C40-4699689B9FF6}" vid="{ACC44EB9-9E3F-7745-AB53-678DEDAABD2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Den Akker 2</Template>
  <TotalTime>1332</TotalTime>
  <Words>502</Words>
  <Application>Microsoft Office PowerPoint</Application>
  <PresentationFormat>Breedbeeld</PresentationFormat>
  <Paragraphs>113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5" baseType="lpstr">
      <vt:lpstr>Arial</vt:lpstr>
      <vt:lpstr>Calibri</vt:lpstr>
      <vt:lpstr>Gill Sans MT</vt:lpstr>
      <vt:lpstr>KG Second Chances Sketch</vt:lpstr>
      <vt:lpstr>KG Second Chances Solid</vt:lpstr>
      <vt:lpstr>Netto OT</vt:lpstr>
      <vt:lpstr>NettoOT-Bold</vt:lpstr>
      <vt:lpstr>NettoOT-Light</vt:lpstr>
      <vt:lpstr>Galerie</vt:lpstr>
      <vt:lpstr>Ouderinfo   DERde leerjaar</vt:lpstr>
      <vt:lpstr>Ons 3de leerjaar bestaat uit…</vt:lpstr>
      <vt:lpstr>Communicatie </vt:lpstr>
      <vt:lpstr>Agenda leerlingen</vt:lpstr>
      <vt:lpstr>Toetsen en dictees</vt:lpstr>
      <vt:lpstr>Nieuwe inhouden – 3e leerjaar</vt:lpstr>
      <vt:lpstr>TURNEN EN ZWEMMEN</vt:lpstr>
      <vt:lpstr>over en met de bijbel</vt:lpstr>
      <vt:lpstr>materiaal</vt:lpstr>
      <vt:lpstr>Zorgonderwijs op maat </vt:lpstr>
      <vt:lpstr>Zorgonderwijs - hulpmiddelen </vt:lpstr>
      <vt:lpstr>Zorgonderwijs - LEREN SAMENLEVEN</vt:lpstr>
      <vt:lpstr>Contractwerk – zelfstandig werk</vt:lpstr>
      <vt:lpstr>digitale tools</vt:lpstr>
      <vt:lpstr>Hiep hiep hoera!</vt:lpstr>
      <vt:lpstr>Tot ziens 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Derde graad</dc:title>
  <dc:creator>Ine.Geerts</dc:creator>
  <cp:lastModifiedBy>directie</cp:lastModifiedBy>
  <cp:revision>150</cp:revision>
  <dcterms:created xsi:type="dcterms:W3CDTF">2020-09-04T12:28:17Z</dcterms:created>
  <dcterms:modified xsi:type="dcterms:W3CDTF">2024-08-30T09:08:57Z</dcterms:modified>
</cp:coreProperties>
</file>