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1"/>
  </p:sldMasterIdLst>
  <p:notesMasterIdLst>
    <p:notesMasterId r:id="rId27"/>
  </p:notesMasterIdLst>
  <p:handoutMasterIdLst>
    <p:handoutMasterId r:id="rId28"/>
  </p:handoutMasterIdLst>
  <p:sldIdLst>
    <p:sldId id="258" r:id="rId2"/>
    <p:sldId id="287" r:id="rId3"/>
    <p:sldId id="307" r:id="rId4"/>
    <p:sldId id="306" r:id="rId5"/>
    <p:sldId id="260" r:id="rId6"/>
    <p:sldId id="263" r:id="rId7"/>
    <p:sldId id="264" r:id="rId8"/>
    <p:sldId id="267" r:id="rId9"/>
    <p:sldId id="300" r:id="rId10"/>
    <p:sldId id="265" r:id="rId11"/>
    <p:sldId id="299" r:id="rId12"/>
    <p:sldId id="261" r:id="rId13"/>
    <p:sldId id="301" r:id="rId14"/>
    <p:sldId id="286" r:id="rId15"/>
    <p:sldId id="288" r:id="rId16"/>
    <p:sldId id="289" r:id="rId17"/>
    <p:sldId id="290" r:id="rId18"/>
    <p:sldId id="291" r:id="rId19"/>
    <p:sldId id="292" r:id="rId20"/>
    <p:sldId id="303" r:id="rId21"/>
    <p:sldId id="304" r:id="rId22"/>
    <p:sldId id="270" r:id="rId23"/>
    <p:sldId id="305" r:id="rId24"/>
    <p:sldId id="308" r:id="rId25"/>
    <p:sldId id="302" r:id="rId2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5B9"/>
    <a:srgbClr val="478999"/>
    <a:srgbClr val="3E8799"/>
    <a:srgbClr val="E2605D"/>
    <a:srgbClr val="E999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69" autoAdjust="0"/>
    <p:restoredTop sz="94690"/>
  </p:normalViewPr>
  <p:slideViewPr>
    <p:cSldViewPr snapToGrid="0" snapToObjects="1">
      <p:cViewPr varScale="1">
        <p:scale>
          <a:sx n="83" d="100"/>
          <a:sy n="83" d="100"/>
        </p:scale>
        <p:origin x="115" y="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9655B92-5834-4914-BC38-B10AFF830913}" type="datetimeFigureOut">
              <a:rPr lang="nl-BE" smtClean="0"/>
              <a:t>26/08/2024</a:t>
            </a:fld>
            <a:endParaRPr lang="nl-BE"/>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80AD366-D63B-4F11-8761-71DDC1B83319}" type="slidenum">
              <a:rPr lang="nl-BE" smtClean="0"/>
              <a:t>‹nr.›</a:t>
            </a:fld>
            <a:endParaRPr lang="nl-BE"/>
          </a:p>
        </p:txBody>
      </p:sp>
    </p:spTree>
    <p:extLst>
      <p:ext uri="{BB962C8B-B14F-4D97-AF65-F5344CB8AC3E}">
        <p14:creationId xmlns:p14="http://schemas.microsoft.com/office/powerpoint/2010/main" val="238308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E0E7402-16AA-47A6-A44C-0E07E9BD30EC}" type="datetimeFigureOut">
              <a:rPr lang="nl-BE" smtClean="0"/>
              <a:t>26/08/2024</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02C1D7-DD97-488E-8447-F26C91C60543}" type="slidenum">
              <a:rPr lang="nl-BE" smtClean="0"/>
              <a:t>‹nr.›</a:t>
            </a:fld>
            <a:endParaRPr lang="nl-BE"/>
          </a:p>
        </p:txBody>
      </p:sp>
    </p:spTree>
    <p:extLst>
      <p:ext uri="{BB962C8B-B14F-4D97-AF65-F5344CB8AC3E}">
        <p14:creationId xmlns:p14="http://schemas.microsoft.com/office/powerpoint/2010/main" val="211744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26/08/2024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pic>
        <p:nvPicPr>
          <p:cNvPr id="7" name="Afbeelding 6">
            <a:extLst>
              <a:ext uri="{FF2B5EF4-FFF2-40B4-BE49-F238E27FC236}">
                <a16:creationId xmlns:a16="http://schemas.microsoft.com/office/drawing/2014/main" id="{A41F93D1-8B27-1944-9C7A-5FC5A9DA52C5}"/>
              </a:ext>
            </a:extLst>
          </p:cNvPr>
          <p:cNvPicPr>
            <a:picLocks noChangeAspect="1"/>
          </p:cNvPicPr>
          <p:nvPr userDrawn="1"/>
        </p:nvPicPr>
        <p:blipFill>
          <a:blip r:embed="rId2"/>
          <a:stretch>
            <a:fillRect/>
          </a:stretch>
        </p:blipFill>
        <p:spPr>
          <a:xfrm>
            <a:off x="-1251984" y="3039656"/>
            <a:ext cx="4945250" cy="4945250"/>
          </a:xfrm>
          <a:prstGeom prst="rect">
            <a:avLst/>
          </a:prstGeom>
        </p:spPr>
      </p:pic>
      <p:pic>
        <p:nvPicPr>
          <p:cNvPr id="8" name="Afbeelding 7">
            <a:extLst>
              <a:ext uri="{FF2B5EF4-FFF2-40B4-BE49-F238E27FC236}">
                <a16:creationId xmlns:a16="http://schemas.microsoft.com/office/drawing/2014/main" id="{70B65E70-5684-8D42-B6CE-94E0D764F3AA}"/>
              </a:ext>
            </a:extLst>
          </p:cNvPr>
          <p:cNvPicPr>
            <a:picLocks noChangeAspect="1"/>
          </p:cNvPicPr>
          <p:nvPr userDrawn="1"/>
        </p:nvPicPr>
        <p:blipFill>
          <a:blip r:embed="rId3"/>
          <a:stretch>
            <a:fillRect/>
          </a:stretch>
        </p:blipFill>
        <p:spPr>
          <a:xfrm>
            <a:off x="0" y="5512281"/>
            <a:ext cx="3996987" cy="1345719"/>
          </a:xfrm>
          <a:prstGeom prst="rect">
            <a:avLst/>
          </a:prstGeom>
        </p:spPr>
      </p:pic>
      <p:cxnSp>
        <p:nvCxnSpPr>
          <p:cNvPr id="9" name="Straight Connector 32">
            <a:extLst>
              <a:ext uri="{FF2B5EF4-FFF2-40B4-BE49-F238E27FC236}">
                <a16:creationId xmlns:a16="http://schemas.microsoft.com/office/drawing/2014/main" id="{785A490B-1E2E-DF4E-AF20-827A119A040B}"/>
              </a:ext>
            </a:extLst>
          </p:cNvPr>
          <p:cNvCxnSpPr>
            <a:cxnSpLocks/>
          </p:cNvCxnSpPr>
          <p:nvPr userDrawn="1"/>
        </p:nvCxnSpPr>
        <p:spPr>
          <a:xfrm>
            <a:off x="1507066" y="4056105"/>
            <a:ext cx="9536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3399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26/08/2024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312637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26/08/2024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286717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41F93D1-8B27-1944-9C7A-5FC5A9DA52C5}"/>
              </a:ext>
            </a:extLst>
          </p:cNvPr>
          <p:cNvPicPr>
            <a:picLocks noChangeAspect="1"/>
          </p:cNvPicPr>
          <p:nvPr userDrawn="1"/>
        </p:nvPicPr>
        <p:blipFill>
          <a:blip r:embed="rId2"/>
          <a:stretch>
            <a:fillRect/>
          </a:stretch>
        </p:blipFill>
        <p:spPr>
          <a:xfrm>
            <a:off x="-1251984" y="3039656"/>
            <a:ext cx="4945250" cy="4945250"/>
          </a:xfrm>
          <a:prstGeom prst="rect">
            <a:avLst/>
          </a:prstGeom>
        </p:spPr>
      </p:pic>
      <p:sp>
        <p:nvSpPr>
          <p:cNvPr id="9" name="Title 1">
            <a:extLst>
              <a:ext uri="{FF2B5EF4-FFF2-40B4-BE49-F238E27FC236}">
                <a16:creationId xmlns:a16="http://schemas.microsoft.com/office/drawing/2014/main" id="{B6F06301-39F1-3642-8483-E8B364D31DFC}"/>
              </a:ext>
            </a:extLst>
          </p:cNvPr>
          <p:cNvSpPr>
            <a:spLocks noGrp="1"/>
          </p:cNvSpPr>
          <p:nvPr>
            <p:ph type="ctrTitle"/>
          </p:nvPr>
        </p:nvSpPr>
        <p:spPr>
          <a:xfrm>
            <a:off x="1507066" y="2404534"/>
            <a:ext cx="9536072" cy="1646302"/>
          </a:xfrm>
        </p:spPr>
        <p:txBody>
          <a:bodyPr anchor="b">
            <a:noAutofit/>
          </a:bodyPr>
          <a:lstStyle>
            <a:lvl1pPr algn="r">
              <a:defRPr sz="5400">
                <a:solidFill>
                  <a:schemeClr val="accent5"/>
                </a:solidFill>
              </a:defRPr>
            </a:lvl1pPr>
          </a:lstStyle>
          <a:p>
            <a:r>
              <a:rPr lang="nl-NL"/>
              <a:t>Klik om de stijl te bewerken</a:t>
            </a:r>
            <a:endParaRPr lang="en-US" dirty="0"/>
          </a:p>
        </p:txBody>
      </p:sp>
      <p:sp>
        <p:nvSpPr>
          <p:cNvPr id="10" name="Subtitle 2">
            <a:extLst>
              <a:ext uri="{FF2B5EF4-FFF2-40B4-BE49-F238E27FC236}">
                <a16:creationId xmlns:a16="http://schemas.microsoft.com/office/drawing/2014/main" id="{F0F747B4-4FCC-2840-959B-17301AB96CC6}"/>
              </a:ext>
            </a:extLst>
          </p:cNvPr>
          <p:cNvSpPr>
            <a:spLocks noGrp="1"/>
          </p:cNvSpPr>
          <p:nvPr>
            <p:ph type="subTitle" idx="1"/>
          </p:nvPr>
        </p:nvSpPr>
        <p:spPr>
          <a:xfrm>
            <a:off x="1507066" y="4050833"/>
            <a:ext cx="9536072" cy="1096899"/>
          </a:xfrm>
        </p:spPr>
        <p:txBody>
          <a:bodyPr anchor="t">
            <a:normAutofit/>
          </a:bodyPr>
          <a:lstStyle>
            <a:lvl1pPr marL="0" indent="0" algn="r">
              <a:buNone/>
              <a:defRPr sz="32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pic>
        <p:nvPicPr>
          <p:cNvPr id="11" name="Afbeelding 10">
            <a:extLst>
              <a:ext uri="{FF2B5EF4-FFF2-40B4-BE49-F238E27FC236}">
                <a16:creationId xmlns:a16="http://schemas.microsoft.com/office/drawing/2014/main" id="{70B65E70-5684-8D42-B6CE-94E0D764F3AA}"/>
              </a:ext>
            </a:extLst>
          </p:cNvPr>
          <p:cNvPicPr>
            <a:picLocks noChangeAspect="1"/>
          </p:cNvPicPr>
          <p:nvPr userDrawn="1"/>
        </p:nvPicPr>
        <p:blipFill>
          <a:blip r:embed="rId3"/>
          <a:stretch>
            <a:fillRect/>
          </a:stretch>
        </p:blipFill>
        <p:spPr>
          <a:xfrm>
            <a:off x="0" y="5512281"/>
            <a:ext cx="3996987" cy="1345719"/>
          </a:xfrm>
          <a:prstGeom prst="rect">
            <a:avLst/>
          </a:prstGeom>
        </p:spPr>
      </p:pic>
      <p:cxnSp>
        <p:nvCxnSpPr>
          <p:cNvPr id="13" name="Straight Connector 32">
            <a:extLst>
              <a:ext uri="{FF2B5EF4-FFF2-40B4-BE49-F238E27FC236}">
                <a16:creationId xmlns:a16="http://schemas.microsoft.com/office/drawing/2014/main" id="{785A490B-1E2E-DF4E-AF20-827A119A040B}"/>
              </a:ext>
            </a:extLst>
          </p:cNvPr>
          <p:cNvCxnSpPr>
            <a:cxnSpLocks/>
          </p:cNvCxnSpPr>
          <p:nvPr userDrawn="1"/>
        </p:nvCxnSpPr>
        <p:spPr>
          <a:xfrm>
            <a:off x="1507066" y="4056105"/>
            <a:ext cx="9536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a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CD5C28-D712-5343-975F-4A0D22D5E686}"/>
              </a:ext>
            </a:extLst>
          </p:cNvPr>
          <p:cNvSpPr>
            <a:spLocks noGrp="1"/>
          </p:cNvSpPr>
          <p:nvPr>
            <p:ph type="title"/>
          </p:nvPr>
        </p:nvSpPr>
        <p:spPr>
          <a:xfrm>
            <a:off x="931334" y="609600"/>
            <a:ext cx="10061563" cy="1259393"/>
          </a:xfrm>
        </p:spPr>
        <p:txBody>
          <a:bodyPr anchor="ctr">
            <a:normAutofit/>
          </a:bodyPr>
          <a:lstStyle>
            <a:lvl1pPr algn="l">
              <a:defRPr sz="3600" b="0" cap="none"/>
            </a:lvl1pPr>
          </a:lstStyle>
          <a:p>
            <a:r>
              <a:rPr lang="nl-NL"/>
              <a:t>Klik om de stijl te bewerken</a:t>
            </a:r>
            <a:endParaRPr lang="en-US" dirty="0"/>
          </a:p>
        </p:txBody>
      </p:sp>
      <p:sp>
        <p:nvSpPr>
          <p:cNvPr id="4" name="TextBox 23">
            <a:extLst>
              <a:ext uri="{FF2B5EF4-FFF2-40B4-BE49-F238E27FC236}">
                <a16:creationId xmlns:a16="http://schemas.microsoft.com/office/drawing/2014/main" id="{952465E4-33F2-6F47-B441-2B6C7A634EDC}"/>
              </a:ext>
            </a:extLst>
          </p:cNvPr>
          <p:cNvSpPr txBox="1"/>
          <p:nvPr userDrawn="1"/>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E2605D"/>
                </a:solidFill>
                <a:effectLst/>
                <a:latin typeface="Arial"/>
              </a:rPr>
              <a:t>“</a:t>
            </a:r>
          </a:p>
        </p:txBody>
      </p:sp>
      <p:sp>
        <p:nvSpPr>
          <p:cNvPr id="5" name="TextBox 24">
            <a:extLst>
              <a:ext uri="{FF2B5EF4-FFF2-40B4-BE49-F238E27FC236}">
                <a16:creationId xmlns:a16="http://schemas.microsoft.com/office/drawing/2014/main" id="{968F5509-95D2-614A-9C53-F5722AAA2997}"/>
              </a:ext>
            </a:extLst>
          </p:cNvPr>
          <p:cNvSpPr txBox="1"/>
          <p:nvPr userDrawn="1"/>
        </p:nvSpPr>
        <p:spPr>
          <a:xfrm>
            <a:off x="10912510" y="1690812"/>
            <a:ext cx="462224" cy="584776"/>
          </a:xfrm>
          <a:prstGeom prst="rect">
            <a:avLst/>
          </a:prstGeom>
        </p:spPr>
        <p:txBody>
          <a:bodyPr vert="horz" lIns="91440" tIns="45720" rIns="91440" bIns="45720" rtlCol="0" anchor="ctr">
            <a:noAutofit/>
          </a:bodyPr>
          <a:lstStyle/>
          <a:p>
            <a:pPr lvl="0"/>
            <a:r>
              <a:rPr lang="en-US" sz="8000" baseline="0" dirty="0">
                <a:ln w="3175" cmpd="sng">
                  <a:noFill/>
                </a:ln>
                <a:solidFill>
                  <a:srgbClr val="E2605D"/>
                </a:solidFill>
                <a:effectLst/>
                <a:latin typeface="Arial"/>
              </a:rPr>
              <a:t>”</a:t>
            </a:r>
          </a:p>
        </p:txBody>
      </p:sp>
      <p:sp>
        <p:nvSpPr>
          <p:cNvPr id="6" name="Content Placeholder 2">
            <a:extLst>
              <a:ext uri="{FF2B5EF4-FFF2-40B4-BE49-F238E27FC236}">
                <a16:creationId xmlns:a16="http://schemas.microsoft.com/office/drawing/2014/main" id="{AB05B290-3530-E44B-81D1-70E2E06D507E}"/>
              </a:ext>
            </a:extLst>
          </p:cNvPr>
          <p:cNvSpPr>
            <a:spLocks noGrp="1"/>
          </p:cNvSpPr>
          <p:nvPr>
            <p:ph idx="1"/>
          </p:nvPr>
        </p:nvSpPr>
        <p:spPr>
          <a:xfrm>
            <a:off x="677334" y="2049771"/>
            <a:ext cx="10617013" cy="3991591"/>
          </a:xfrm>
        </p:spPr>
        <p:txBody>
          <a:bodyPr/>
          <a:lstStyle>
            <a:lvl1pPr>
              <a:defRPr sz="2800"/>
            </a:lvl1pPr>
          </a:lstStyle>
          <a:p>
            <a:pPr lvl="0"/>
            <a:r>
              <a:rPr lang="nl-NL"/>
              <a:t>Tekststijl van het model bewerken</a:t>
            </a:r>
          </a:p>
        </p:txBody>
      </p:sp>
      <p:pic>
        <p:nvPicPr>
          <p:cNvPr id="7" name="Afbeelding 6">
            <a:extLst>
              <a:ext uri="{FF2B5EF4-FFF2-40B4-BE49-F238E27FC236}">
                <a16:creationId xmlns:a16="http://schemas.microsoft.com/office/drawing/2014/main" id="{9CD27741-6F0F-4741-89B3-9E6C00EBE55D}"/>
              </a:ext>
            </a:extLst>
          </p:cNvPr>
          <p:cNvPicPr>
            <a:picLocks noChangeAspect="1"/>
          </p:cNvPicPr>
          <p:nvPr userDrawn="1"/>
        </p:nvPicPr>
        <p:blipFill>
          <a:blip r:embed="rId2"/>
          <a:stretch>
            <a:fillRect/>
          </a:stretch>
        </p:blipFill>
        <p:spPr>
          <a:xfrm>
            <a:off x="0" y="6079254"/>
            <a:ext cx="819562" cy="819562"/>
          </a:xfrm>
          <a:prstGeom prst="rect">
            <a:avLst/>
          </a:prstGeom>
        </p:spPr>
      </p:pic>
      <p:pic>
        <p:nvPicPr>
          <p:cNvPr id="8" name="Afbeelding 7">
            <a:extLst>
              <a:ext uri="{FF2B5EF4-FFF2-40B4-BE49-F238E27FC236}">
                <a16:creationId xmlns:a16="http://schemas.microsoft.com/office/drawing/2014/main" id="{6971E2F4-F9BF-DC44-BAFE-DF95B9B142F6}"/>
              </a:ext>
            </a:extLst>
          </p:cNvPr>
          <p:cNvPicPr>
            <a:picLocks noChangeAspect="1"/>
          </p:cNvPicPr>
          <p:nvPr userDrawn="1"/>
        </p:nvPicPr>
        <p:blipFill>
          <a:blip r:embed="rId3"/>
          <a:stretch>
            <a:fillRect/>
          </a:stretch>
        </p:blipFill>
        <p:spPr>
          <a:xfrm>
            <a:off x="11570384" y="6308846"/>
            <a:ext cx="520389" cy="520389"/>
          </a:xfrm>
          <a:prstGeom prst="rect">
            <a:avLst/>
          </a:prstGeom>
        </p:spPr>
      </p:pic>
      <p:sp>
        <p:nvSpPr>
          <p:cNvPr id="9" name="Tekstvak 8">
            <a:extLst>
              <a:ext uri="{FF2B5EF4-FFF2-40B4-BE49-F238E27FC236}">
                <a16:creationId xmlns:a16="http://schemas.microsoft.com/office/drawing/2014/main" id="{1AA8F27D-E930-2849-AAF3-943859C78BAF}"/>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3225569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26/08/2024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pic>
        <p:nvPicPr>
          <p:cNvPr id="7" name="Afbeelding 6">
            <a:extLst>
              <a:ext uri="{FF2B5EF4-FFF2-40B4-BE49-F238E27FC236}">
                <a16:creationId xmlns:a16="http://schemas.microsoft.com/office/drawing/2014/main" id="{6BF41D17-4819-DB46-A70E-4ED56B1AFB82}"/>
              </a:ext>
            </a:extLst>
          </p:cNvPr>
          <p:cNvPicPr>
            <a:picLocks noChangeAspect="1"/>
          </p:cNvPicPr>
          <p:nvPr userDrawn="1"/>
        </p:nvPicPr>
        <p:blipFill>
          <a:blip r:embed="rId2"/>
          <a:stretch>
            <a:fillRect/>
          </a:stretch>
        </p:blipFill>
        <p:spPr>
          <a:xfrm>
            <a:off x="0" y="6079254"/>
            <a:ext cx="819562" cy="819562"/>
          </a:xfrm>
          <a:prstGeom prst="rect">
            <a:avLst/>
          </a:prstGeom>
        </p:spPr>
      </p:pic>
      <p:pic>
        <p:nvPicPr>
          <p:cNvPr id="8" name="Afbeelding 7">
            <a:extLst>
              <a:ext uri="{FF2B5EF4-FFF2-40B4-BE49-F238E27FC236}">
                <a16:creationId xmlns:a16="http://schemas.microsoft.com/office/drawing/2014/main" id="{F18A4BFB-148C-384D-B1D5-6114AD147FC6}"/>
              </a:ext>
            </a:extLst>
          </p:cNvPr>
          <p:cNvPicPr>
            <a:picLocks noChangeAspect="1"/>
          </p:cNvPicPr>
          <p:nvPr userDrawn="1"/>
        </p:nvPicPr>
        <p:blipFill>
          <a:blip r:embed="rId3"/>
          <a:stretch>
            <a:fillRect/>
          </a:stretch>
        </p:blipFill>
        <p:spPr>
          <a:xfrm>
            <a:off x="11570384" y="6308846"/>
            <a:ext cx="520389" cy="520389"/>
          </a:xfrm>
          <a:prstGeom prst="rect">
            <a:avLst/>
          </a:prstGeom>
        </p:spPr>
      </p:pic>
      <p:sp>
        <p:nvSpPr>
          <p:cNvPr id="9" name="Tekstvak 8">
            <a:extLst>
              <a:ext uri="{FF2B5EF4-FFF2-40B4-BE49-F238E27FC236}">
                <a16:creationId xmlns:a16="http://schemas.microsoft.com/office/drawing/2014/main" id="{44A33065-9D7B-014C-9272-47283E75895D}"/>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249730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2F187F51-A376-427F-AC6A-C3FE59A83C4A}" type="datetimeFigureOut">
              <a:rPr lang="nl-BE" smtClean="0"/>
              <a:t>26/08/2024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20202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F187F51-A376-427F-AC6A-C3FE59A83C4A}" type="datetimeFigureOut">
              <a:rPr lang="nl-BE" smtClean="0"/>
              <a:t>26/08/2024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327144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F187F51-A376-427F-AC6A-C3FE59A83C4A}" type="datetimeFigureOut">
              <a:rPr lang="nl-BE" smtClean="0"/>
              <a:t>26/08/2024</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122206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2F187F51-A376-427F-AC6A-C3FE59A83C4A}" type="datetimeFigureOut">
              <a:rPr lang="nl-BE" smtClean="0"/>
              <a:t>26/08/2024</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1923B318-8AB9-426C-AC09-3257A718AC5F}" type="slidenum">
              <a:rPr lang="nl-BE" smtClean="0"/>
              <a:t>‹nr.›</a:t>
            </a:fld>
            <a:endParaRPr lang="nl-BE"/>
          </a:p>
        </p:txBody>
      </p:sp>
      <p:pic>
        <p:nvPicPr>
          <p:cNvPr id="6" name="Afbeelding 5">
            <a:extLst>
              <a:ext uri="{FF2B5EF4-FFF2-40B4-BE49-F238E27FC236}">
                <a16:creationId xmlns:a16="http://schemas.microsoft.com/office/drawing/2014/main" id="{53493729-B7DF-7240-878B-98867E3C1F7D}"/>
              </a:ext>
            </a:extLst>
          </p:cNvPr>
          <p:cNvPicPr>
            <a:picLocks noChangeAspect="1"/>
          </p:cNvPicPr>
          <p:nvPr userDrawn="1"/>
        </p:nvPicPr>
        <p:blipFill>
          <a:blip r:embed="rId2"/>
          <a:stretch>
            <a:fillRect/>
          </a:stretch>
        </p:blipFill>
        <p:spPr>
          <a:xfrm>
            <a:off x="0" y="6079254"/>
            <a:ext cx="819562" cy="819562"/>
          </a:xfrm>
          <a:prstGeom prst="rect">
            <a:avLst/>
          </a:prstGeom>
        </p:spPr>
      </p:pic>
      <p:pic>
        <p:nvPicPr>
          <p:cNvPr id="7" name="Afbeelding 6">
            <a:extLst>
              <a:ext uri="{FF2B5EF4-FFF2-40B4-BE49-F238E27FC236}">
                <a16:creationId xmlns:a16="http://schemas.microsoft.com/office/drawing/2014/main" id="{C0276485-479D-A34E-ACB5-5EB5C8AEDD22}"/>
              </a:ext>
            </a:extLst>
          </p:cNvPr>
          <p:cNvPicPr>
            <a:picLocks noChangeAspect="1"/>
          </p:cNvPicPr>
          <p:nvPr userDrawn="1"/>
        </p:nvPicPr>
        <p:blipFill>
          <a:blip r:embed="rId3"/>
          <a:stretch>
            <a:fillRect/>
          </a:stretch>
        </p:blipFill>
        <p:spPr>
          <a:xfrm>
            <a:off x="11570384" y="6308846"/>
            <a:ext cx="520389" cy="520389"/>
          </a:xfrm>
          <a:prstGeom prst="rect">
            <a:avLst/>
          </a:prstGeom>
        </p:spPr>
      </p:pic>
      <p:sp>
        <p:nvSpPr>
          <p:cNvPr id="8" name="Tekstvak 7">
            <a:extLst>
              <a:ext uri="{FF2B5EF4-FFF2-40B4-BE49-F238E27FC236}">
                <a16:creationId xmlns:a16="http://schemas.microsoft.com/office/drawing/2014/main" id="{FCDD8D19-C9E4-7C43-AEDF-D8B34E00116C}"/>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289821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87F51-A376-427F-AC6A-C3FE59A83C4A}" type="datetimeFigureOut">
              <a:rPr lang="nl-BE" smtClean="0"/>
              <a:t>26/08/2024</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368102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2F187F51-A376-427F-AC6A-C3FE59A83C4A}" type="datetimeFigureOut">
              <a:rPr lang="nl-BE" smtClean="0"/>
              <a:t>26/08/2024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126068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2F187F51-A376-427F-AC6A-C3FE59A83C4A}" type="datetimeFigureOut">
              <a:rPr lang="nl-BE" smtClean="0"/>
              <a:t>26/08/2024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923B318-8AB9-426C-AC09-3257A718AC5F}" type="slidenum">
              <a:rPr lang="nl-BE" smtClean="0"/>
              <a:t>‹nr.›</a:t>
            </a:fld>
            <a:endParaRPr lang="nl-BE"/>
          </a:p>
        </p:txBody>
      </p:sp>
      <p:pic>
        <p:nvPicPr>
          <p:cNvPr id="8" name="Afbeelding 7">
            <a:extLst>
              <a:ext uri="{FF2B5EF4-FFF2-40B4-BE49-F238E27FC236}">
                <a16:creationId xmlns:a16="http://schemas.microsoft.com/office/drawing/2014/main" id="{B05B3616-A076-4C47-9270-432135C3A44B}"/>
              </a:ext>
            </a:extLst>
          </p:cNvPr>
          <p:cNvPicPr>
            <a:picLocks noChangeAspect="1"/>
          </p:cNvPicPr>
          <p:nvPr userDrawn="1"/>
        </p:nvPicPr>
        <p:blipFill>
          <a:blip r:embed="rId2"/>
          <a:stretch>
            <a:fillRect/>
          </a:stretch>
        </p:blipFill>
        <p:spPr>
          <a:xfrm>
            <a:off x="7491508" y="532565"/>
            <a:ext cx="4065732" cy="5546689"/>
          </a:xfrm>
          <a:prstGeom prst="rect">
            <a:avLst/>
          </a:prstGeom>
        </p:spPr>
      </p:pic>
      <p:pic>
        <p:nvPicPr>
          <p:cNvPr id="9" name="Afbeelding 8">
            <a:extLst>
              <a:ext uri="{FF2B5EF4-FFF2-40B4-BE49-F238E27FC236}">
                <a16:creationId xmlns:a16="http://schemas.microsoft.com/office/drawing/2014/main" id="{E84B6CBC-060C-5542-9481-1DD07D1DFCB2}"/>
              </a:ext>
            </a:extLst>
          </p:cNvPr>
          <p:cNvPicPr>
            <a:picLocks noChangeAspect="1"/>
          </p:cNvPicPr>
          <p:nvPr userDrawn="1"/>
        </p:nvPicPr>
        <p:blipFill>
          <a:blip r:embed="rId3"/>
          <a:stretch>
            <a:fillRect/>
          </a:stretch>
        </p:blipFill>
        <p:spPr>
          <a:xfrm>
            <a:off x="0" y="6079254"/>
            <a:ext cx="819562" cy="819562"/>
          </a:xfrm>
          <a:prstGeom prst="rect">
            <a:avLst/>
          </a:prstGeom>
        </p:spPr>
      </p:pic>
      <p:pic>
        <p:nvPicPr>
          <p:cNvPr id="10" name="Afbeelding 9">
            <a:extLst>
              <a:ext uri="{FF2B5EF4-FFF2-40B4-BE49-F238E27FC236}">
                <a16:creationId xmlns:a16="http://schemas.microsoft.com/office/drawing/2014/main" id="{E268CC6B-5FFB-FB4F-976B-3421D8E2671A}"/>
              </a:ext>
            </a:extLst>
          </p:cNvPr>
          <p:cNvPicPr>
            <a:picLocks noChangeAspect="1"/>
          </p:cNvPicPr>
          <p:nvPr userDrawn="1"/>
        </p:nvPicPr>
        <p:blipFill>
          <a:blip r:embed="rId4"/>
          <a:stretch>
            <a:fillRect/>
          </a:stretch>
        </p:blipFill>
        <p:spPr>
          <a:xfrm>
            <a:off x="11570384" y="6308846"/>
            <a:ext cx="520389" cy="520389"/>
          </a:xfrm>
          <a:prstGeom prst="rect">
            <a:avLst/>
          </a:prstGeom>
        </p:spPr>
      </p:pic>
      <p:sp>
        <p:nvSpPr>
          <p:cNvPr id="11" name="Tekstvak 10">
            <a:extLst>
              <a:ext uri="{FF2B5EF4-FFF2-40B4-BE49-F238E27FC236}">
                <a16:creationId xmlns:a16="http://schemas.microsoft.com/office/drawing/2014/main" id="{A472730D-754C-664D-AC84-5CB8DC5B9051}"/>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1443287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43000"/>
            <a:lum/>
          </a:blip>
          <a:srcRect/>
          <a:stretch>
            <a:fillRect l="-25000" r="-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87F51-A376-427F-AC6A-C3FE59A83C4A}" type="datetimeFigureOut">
              <a:rPr lang="nl-BE" smtClean="0"/>
              <a:t>26/08/2024</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3B318-8AB9-426C-AC09-3257A718AC5F}" type="slidenum">
              <a:rPr lang="nl-BE" smtClean="0"/>
              <a:t>‹nr.›</a:t>
            </a:fld>
            <a:endParaRPr lang="nl-BE"/>
          </a:p>
        </p:txBody>
      </p:sp>
    </p:spTree>
    <p:extLst>
      <p:ext uri="{BB962C8B-B14F-4D97-AF65-F5344CB8AC3E}">
        <p14:creationId xmlns:p14="http://schemas.microsoft.com/office/powerpoint/2010/main" val="6000693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49" r:id="rId12"/>
    <p:sldLayoutId id="21474836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hyperlink" Target="mailto:secretariaat@denakker.be" TargetMode="Externa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mailto:turnmeester@denakker.be" TargetMode="External"/><Relationship Id="rId2" Type="http://schemas.openxmlformats.org/officeDocument/2006/relationships/hyperlink" Target="mailto:kleuterteam@denakker.b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nl/illustrations/hart-liefde-rood-hart-2402086/"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sv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6BA7738-4944-FD4D-BD4A-01CD2C0AF73D}"/>
              </a:ext>
            </a:extLst>
          </p:cNvPr>
          <p:cNvSpPr>
            <a:spLocks noGrp="1"/>
          </p:cNvSpPr>
          <p:nvPr>
            <p:ph type="ctrTitle"/>
          </p:nvPr>
        </p:nvSpPr>
        <p:spPr>
          <a:xfrm>
            <a:off x="2930048" y="2401422"/>
            <a:ext cx="9536072" cy="1646302"/>
          </a:xfrm>
        </p:spPr>
        <p:txBody>
          <a:bodyPr>
            <a:normAutofit fontScale="90000"/>
          </a:bodyPr>
          <a:lstStyle/>
          <a:p>
            <a:br>
              <a:rPr lang="nl-BE" dirty="0">
                <a:latin typeface="KG Second Chances Sketch" panose="02000000000000000000" pitchFamily="2" charset="0"/>
              </a:rPr>
            </a:br>
            <a:br>
              <a:rPr lang="nl-BE" dirty="0">
                <a:latin typeface="KG Second Chances Sketch" panose="02000000000000000000" pitchFamily="2" charset="0"/>
              </a:rPr>
            </a:br>
            <a:br>
              <a:rPr lang="nl-BE" dirty="0"/>
            </a:br>
            <a:r>
              <a:rPr lang="nl-BE" dirty="0"/>
              <a:t>                   </a:t>
            </a:r>
            <a:r>
              <a:rPr lang="nl-BE" dirty="0">
                <a:solidFill>
                  <a:schemeClr val="accent6">
                    <a:lumMod val="50000"/>
                  </a:schemeClr>
                </a:solidFill>
                <a:latin typeface="KG Second Chances Sketch" panose="02000000000000000000" pitchFamily="2" charset="0"/>
              </a:rPr>
              <a:t>Ouderinfo</a:t>
            </a:r>
            <a:br>
              <a:rPr lang="nl-BE" dirty="0">
                <a:solidFill>
                  <a:schemeClr val="accent6">
                    <a:lumMod val="50000"/>
                  </a:schemeClr>
                </a:solidFill>
                <a:latin typeface="KG Second Chances Sketch" panose="02000000000000000000" pitchFamily="2" charset="0"/>
              </a:rPr>
            </a:br>
            <a:r>
              <a:rPr lang="nl-BE" dirty="0">
                <a:solidFill>
                  <a:schemeClr val="accent6">
                    <a:lumMod val="50000"/>
                  </a:schemeClr>
                </a:solidFill>
                <a:latin typeface="KG Second Chances Sketch" panose="02000000000000000000" pitchFamily="2" charset="0"/>
              </a:rPr>
              <a:t>  Kleuteronderwijs</a:t>
            </a:r>
          </a:p>
        </p:txBody>
      </p:sp>
      <p:sp>
        <p:nvSpPr>
          <p:cNvPr id="5" name="Ondertitel 4">
            <a:extLst>
              <a:ext uri="{FF2B5EF4-FFF2-40B4-BE49-F238E27FC236}">
                <a16:creationId xmlns:a16="http://schemas.microsoft.com/office/drawing/2014/main" id="{1468845D-163C-9F4E-B0DD-4CF29E6AA069}"/>
              </a:ext>
            </a:extLst>
          </p:cNvPr>
          <p:cNvSpPr>
            <a:spLocks noGrp="1"/>
          </p:cNvSpPr>
          <p:nvPr>
            <p:ph type="subTitle" idx="1"/>
          </p:nvPr>
        </p:nvSpPr>
        <p:spPr>
          <a:xfrm>
            <a:off x="2281947" y="4202883"/>
            <a:ext cx="10108672" cy="1096899"/>
          </a:xfrm>
        </p:spPr>
        <p:txBody>
          <a:bodyPr>
            <a:normAutofit/>
          </a:bodyPr>
          <a:lstStyle/>
          <a:p>
            <a:r>
              <a:rPr lang="nl-BE" dirty="0">
                <a:solidFill>
                  <a:schemeClr val="accent6">
                    <a:lumMod val="50000"/>
                  </a:schemeClr>
                </a:solidFill>
                <a:latin typeface="KG Second Chances Sketch" panose="02000000000000000000" pitchFamily="2" charset="0"/>
              </a:rPr>
              <a:t>Wat u moet weten over schooljaar 2024-2025</a:t>
            </a:r>
          </a:p>
        </p:txBody>
      </p:sp>
    </p:spTree>
    <p:extLst>
      <p:ext uri="{BB962C8B-B14F-4D97-AF65-F5344CB8AC3E}">
        <p14:creationId xmlns:p14="http://schemas.microsoft.com/office/powerpoint/2010/main" val="4271772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01972" y="221673"/>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VERJAARDAG VIEREN in de kleuterklas</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9" y="1657560"/>
            <a:ext cx="7769051" cy="4662435"/>
          </a:xfrm>
        </p:spPr>
        <p:txBody>
          <a:bodyPr>
            <a:normAutofit/>
          </a:bodyPr>
          <a:lstStyle/>
          <a:p>
            <a:pPr lvl="1"/>
            <a:r>
              <a:rPr lang="nl-NL" sz="2000" b="1" dirty="0">
                <a:solidFill>
                  <a:schemeClr val="accent6">
                    <a:lumMod val="50000"/>
                  </a:schemeClr>
                </a:solidFill>
                <a:latin typeface="Quicksand Light" panose="00000400000000000000" pitchFamily="2" charset="0"/>
              </a:rPr>
              <a:t>We vieren de verjaardag in de ankergroep op de dag zelf of op de eerstvolgende schooldag na de verjaardag.</a:t>
            </a:r>
          </a:p>
          <a:p>
            <a:pPr lvl="1"/>
            <a:r>
              <a:rPr lang="nl-NL" sz="2000" b="1" dirty="0">
                <a:solidFill>
                  <a:schemeClr val="accent6">
                    <a:lumMod val="50000"/>
                  </a:schemeClr>
                </a:solidFill>
                <a:latin typeface="Quicksand Light" panose="00000400000000000000" pitchFamily="2" charset="0"/>
              </a:rPr>
              <a:t>We zingen onder andere liedjes, blazen kaarsjes uit op de verjaardagstaart uit de klas en de jarige krijgt een kroon op.</a:t>
            </a:r>
          </a:p>
          <a:p>
            <a:pPr lvl="1"/>
            <a:r>
              <a:rPr lang="nl-BE" sz="2000" b="1" dirty="0">
                <a:solidFill>
                  <a:schemeClr val="accent6">
                    <a:lumMod val="50000"/>
                  </a:schemeClr>
                </a:solidFill>
                <a:latin typeface="Quicksand Light" panose="00000400000000000000" pitchFamily="2" charset="0"/>
              </a:rPr>
              <a:t>Bij ‘belangrijke informatie’ op het ouderplatform </a:t>
            </a:r>
            <a:r>
              <a:rPr lang="nl-BE" sz="2000" b="1" dirty="0" err="1">
                <a:solidFill>
                  <a:schemeClr val="accent6">
                    <a:lumMod val="50000"/>
                  </a:schemeClr>
                </a:solidFill>
                <a:latin typeface="Quicksand Light" panose="00000400000000000000" pitchFamily="2" charset="0"/>
              </a:rPr>
              <a:t>Broekx</a:t>
            </a:r>
            <a:r>
              <a:rPr lang="nl-BE" sz="2000" b="1" dirty="0">
                <a:solidFill>
                  <a:schemeClr val="accent6">
                    <a:lumMod val="50000"/>
                  </a:schemeClr>
                </a:solidFill>
                <a:latin typeface="Quicksand Light" panose="00000400000000000000" pitchFamily="2" charset="0"/>
              </a:rPr>
              <a:t> staat een overzicht van alle dagen dat we een gezamenlijk traktatiemoment doen in de kleuterklas.</a:t>
            </a:r>
          </a:p>
          <a:p>
            <a:pPr lvl="1"/>
            <a:r>
              <a:rPr lang="nl-BE" sz="2000" b="1" dirty="0">
                <a:solidFill>
                  <a:schemeClr val="accent6">
                    <a:lumMod val="50000"/>
                  </a:schemeClr>
                </a:solidFill>
                <a:latin typeface="Quicksand Light" panose="00000400000000000000" pitchFamily="2" charset="0"/>
              </a:rPr>
              <a:t>Kijk welke maand je kind jarig is en prik die datum in je agenda van dezelfde maand. Uiteraard geheel vrijblijvend dus niet verplicht. </a:t>
            </a:r>
            <a:br>
              <a:rPr lang="nl-BE" sz="2000" b="1" dirty="0">
                <a:solidFill>
                  <a:schemeClr val="accent6">
                    <a:lumMod val="50000"/>
                  </a:schemeClr>
                </a:solidFill>
                <a:latin typeface="Quicksand Light" panose="00000400000000000000" pitchFamily="2" charset="0"/>
              </a:rPr>
            </a:b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Er wordt nogmaals een herinnering meegeven in de boekentas en vermeld op de themabrief.</a:t>
            </a:r>
            <a:endParaRPr lang="nl-NL" sz="2000" b="1" dirty="0">
              <a:solidFill>
                <a:schemeClr val="accent6">
                  <a:lumMod val="50000"/>
                </a:schemeClr>
              </a:solidFill>
              <a:latin typeface="Quicksand Light" panose="00000400000000000000" pitchFamily="2" charset="0"/>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5" name="Picture 2" descr="26 Best Groep 1/2 Schatkist 3 Start Schat in de klas images ...">
            <a:extLst>
              <a:ext uri="{FF2B5EF4-FFF2-40B4-BE49-F238E27FC236}">
                <a16:creationId xmlns:a16="http://schemas.microsoft.com/office/drawing/2014/main" id="{A7371037-B084-4CE4-A646-54739F2E28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3651" y="2383667"/>
            <a:ext cx="2681712" cy="267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76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9419" y="205734"/>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HOERA! Je kleuter is jarig!</a:t>
            </a:r>
            <a:endParaRPr lang="nl-BE" sz="4000" dirty="0">
              <a:solidFill>
                <a:schemeClr val="accent6">
                  <a:lumMod val="50000"/>
                </a:schemeClr>
              </a:solidFill>
            </a:endParaRPr>
          </a:p>
        </p:txBody>
      </p:sp>
      <p:sp>
        <p:nvSpPr>
          <p:cNvPr id="3" name="Tijdelijke aanduiding voor inhoud 2"/>
          <p:cNvSpPr>
            <a:spLocks noGrp="1"/>
          </p:cNvSpPr>
          <p:nvPr>
            <p:ph idx="1"/>
          </p:nvPr>
        </p:nvSpPr>
        <p:spPr>
          <a:xfrm>
            <a:off x="612949" y="1436914"/>
            <a:ext cx="10892414" cy="4796106"/>
          </a:xfrm>
        </p:spPr>
        <p:txBody>
          <a:bodyPr>
            <a:normAutofit/>
          </a:bodyPr>
          <a:lstStyle/>
          <a:p>
            <a:pPr marL="0" indent="0">
              <a:buNone/>
            </a:pPr>
            <a:endParaRPr lang="nl-BE" sz="2400" dirty="0">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Is je kleuter jarig in een vakantie of in het weekend?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Geen probleem, hij/zij wordt gevierd de eerstvolgende schooldag.</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Kindjes die jarig zijn in juli worden gevierd in juni. Kindjes van </a:t>
            </a:r>
            <a:r>
              <a:rPr lang="nl-BE" sz="2000" b="1" dirty="0" err="1">
                <a:solidFill>
                  <a:schemeClr val="accent6">
                    <a:lumMod val="50000"/>
                  </a:schemeClr>
                </a:solidFill>
                <a:latin typeface="Quicksand Light" panose="00000400000000000000" pitchFamily="2" charset="0"/>
              </a:rPr>
              <a:t>augstus</a:t>
            </a:r>
            <a:r>
              <a:rPr lang="nl-BE" sz="2000" b="1" dirty="0">
                <a:solidFill>
                  <a:schemeClr val="accent6">
                    <a:lumMod val="50000"/>
                  </a:schemeClr>
                </a:solidFill>
                <a:latin typeface="Quicksand Light" panose="00000400000000000000" pitchFamily="2" charset="0"/>
              </a:rPr>
              <a:t> komen in september aan de beurt.</a:t>
            </a:r>
          </a:p>
          <a:p>
            <a:endParaRPr lang="nl-BE" sz="20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Wij kiezen steeds voor een gezondere traktatie. Geen speelgoed.</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Enkele voorbeelden zijn cake, fruit, wafels of droge </a:t>
            </a:r>
            <a:r>
              <a:rPr lang="nl-BE" sz="2000" b="1" dirty="0" err="1">
                <a:solidFill>
                  <a:schemeClr val="accent6">
                    <a:lumMod val="50000"/>
                  </a:schemeClr>
                </a:solidFill>
                <a:latin typeface="Quicksand Light" panose="00000400000000000000" pitchFamily="2" charset="0"/>
              </a:rPr>
              <a:t>cupcakes</a:t>
            </a:r>
            <a:r>
              <a:rPr lang="nl-BE" sz="2000" b="1" dirty="0">
                <a:solidFill>
                  <a:schemeClr val="accent6">
                    <a:lumMod val="50000"/>
                  </a:schemeClr>
                </a:solidFill>
                <a:latin typeface="Quicksand Light" panose="00000400000000000000" pitchFamily="2" charset="0"/>
              </a:rPr>
              <a:t>. Traktaties die niet</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passen binnen de regels van de school, worden die dag terug meegeven met je</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kind. </a:t>
            </a:r>
          </a:p>
          <a:p>
            <a:endParaRPr lang="nl-BE" sz="20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Heeft je kind een allergie, overleg met de </a:t>
            </a:r>
            <a:r>
              <a:rPr lang="nl-BE" sz="2000" b="1" dirty="0" err="1">
                <a:solidFill>
                  <a:schemeClr val="accent6">
                    <a:lumMod val="50000"/>
                  </a:schemeClr>
                </a:solidFill>
                <a:latin typeface="Quicksand Light" panose="00000400000000000000" pitchFamily="2" charset="0"/>
              </a:rPr>
              <a:t>ankerjuf</a:t>
            </a:r>
            <a:r>
              <a:rPr lang="nl-BE" sz="2000" b="1" dirty="0">
                <a:solidFill>
                  <a:schemeClr val="accent6">
                    <a:lumMod val="50000"/>
                  </a:schemeClr>
                </a:solidFill>
                <a:latin typeface="Quicksand Light" panose="00000400000000000000" pitchFamily="2" charset="0"/>
              </a:rPr>
              <a:t> even hoe we dit samen kunnen oplossen, zodat je kleuter wel kan deelnemen aan het feestgebeuren.</a:t>
            </a:r>
          </a:p>
        </p:txBody>
      </p:sp>
    </p:spTree>
    <p:extLst>
      <p:ext uri="{BB962C8B-B14F-4D97-AF65-F5344CB8AC3E}">
        <p14:creationId xmlns:p14="http://schemas.microsoft.com/office/powerpoint/2010/main" val="54436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64890" y="280574"/>
            <a:ext cx="10515600" cy="1325563"/>
          </a:xfrm>
        </p:spPr>
        <p:txBody>
          <a:bodyPr/>
          <a:lstStyle/>
          <a:p>
            <a:r>
              <a:rPr lang="nl-BE" dirty="0">
                <a:solidFill>
                  <a:schemeClr val="accent6">
                    <a:lumMod val="50000"/>
                  </a:schemeClr>
                </a:solidFill>
                <a:latin typeface="KG Second Chances Sketch" panose="02000000000000000000" pitchFamily="2" charset="0"/>
              </a:rPr>
              <a:t>Vaste momenten in de week</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735748" y="1436913"/>
            <a:ext cx="7177767" cy="4240990"/>
          </a:xfrm>
        </p:spPr>
        <p:txBody>
          <a:bodyPr>
            <a:noAutofit/>
          </a:bodyPr>
          <a:lstStyle/>
          <a:p>
            <a:r>
              <a:rPr lang="nl-BE" sz="2000" b="1" dirty="0">
                <a:solidFill>
                  <a:schemeClr val="accent6">
                    <a:lumMod val="50000"/>
                  </a:schemeClr>
                </a:solidFill>
                <a:latin typeface="Quicksand Light" panose="00000400000000000000" pitchFamily="2" charset="0"/>
              </a:rPr>
              <a:t>Letters en cijfers</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Zowel Juf Lotte en Juf Sophie werken voorbereidend naar het eerste leerjaar met de </a:t>
            </a:r>
            <a:r>
              <a:rPr lang="nl-BE" sz="1400" b="1" dirty="0" err="1">
                <a:solidFill>
                  <a:schemeClr val="accent6">
                    <a:lumMod val="50000"/>
                  </a:schemeClr>
                </a:solidFill>
                <a:latin typeface="Quicksand Light" panose="00000400000000000000" pitchFamily="2" charset="0"/>
              </a:rPr>
              <a:t>pompomgroep</a:t>
            </a:r>
            <a:r>
              <a:rPr lang="nl-BE" sz="1400" b="1" dirty="0">
                <a:solidFill>
                  <a:schemeClr val="accent6">
                    <a:lumMod val="50000"/>
                  </a:schemeClr>
                </a:solidFill>
                <a:latin typeface="Quicksand Light" panose="00000400000000000000" pitchFamily="2" charset="0"/>
              </a:rPr>
              <a:t>. Indien er pientere kleuters zijn in de groep, worden deze meegenomen. Juf Lotte zal de letters steeds aanbrengen en daarna zal juf Sophie aan de slag gaan en deze op een creatieve manier verwerken.</a:t>
            </a:r>
            <a:br>
              <a:rPr lang="nl-BE" sz="1400" b="1" dirty="0">
                <a:solidFill>
                  <a:schemeClr val="accent6">
                    <a:lumMod val="50000"/>
                  </a:schemeClr>
                </a:solidFill>
                <a:latin typeface="Quicksand Light" panose="00000400000000000000" pitchFamily="2" charset="0"/>
              </a:rPr>
            </a:br>
            <a:endParaRPr lang="nl-BE" sz="14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Krullenbol</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Elke kleuterjuf werkt op een speelse manier met deze schrijfmethode. </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Vooral groot-motorisch met de allerkleinsten en zo steeds kleiner  </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naarmate het niveau van de kinderen. We werken in niveaugroepen. </a:t>
            </a:r>
            <a:br>
              <a:rPr lang="nl-BE" sz="1400" b="1" dirty="0">
                <a:solidFill>
                  <a:schemeClr val="accent6">
                    <a:lumMod val="50000"/>
                  </a:schemeClr>
                </a:solidFill>
                <a:latin typeface="Quicksand Light" panose="00000400000000000000" pitchFamily="2" charset="0"/>
              </a:rPr>
            </a:br>
            <a:endParaRPr lang="nl-BE" sz="14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Wiebel en kriebel</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Juf Carolien werkt met een W.O. methode om de kleuters nieuwsgierig te maken naar onze wereld. Miertje Fred zal ons daarbij helpen. Ook gaat de juf aan de slag om op een bewegende manier aan wiskunde te doen, dansjes aan te leren en om aan muziek te doen. Wat zijn muzieknoten? Do, re, mi? We ontdekken het samen!</a:t>
            </a:r>
          </a:p>
          <a:p>
            <a:endParaRPr lang="nl-BE" sz="14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Zorg op de klasvloer</a:t>
            </a:r>
            <a:br>
              <a:rPr lang="nl-BE" sz="20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Om alle kinderen goed onderwijs te bieden geven we de kinderen met extra ondersteuning ook extra tijd om te groeien. Juf Carolien zal op woensdag 3 lesuren met deze kinderen gericht aan de slag gaan.  </a:t>
            </a:r>
          </a:p>
          <a:p>
            <a:endParaRPr lang="nl-BE" sz="2000" b="1" dirty="0">
              <a:solidFill>
                <a:schemeClr val="accent6">
                  <a:lumMod val="50000"/>
                </a:schemeClr>
              </a:solidFill>
              <a:latin typeface="Quicksand Light" panose="00000400000000000000" pitchFamily="2" charset="0"/>
            </a:endParaRPr>
          </a:p>
        </p:txBody>
      </p:sp>
      <p:pic>
        <p:nvPicPr>
          <p:cNvPr id="7" name="Picture 2" descr="mini, kleuter &amp; kids | Vieber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879" y="4327723"/>
            <a:ext cx="1811798" cy="832681"/>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3"/>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4"/>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5">
                  <a:extLst>
                    <a:ext uri="{96DAC541-7B7A-43D3-8B79-37D633B846F1}">
                      <asvg:svgBlip xmlns:asvg="http://schemas.microsoft.com/office/drawing/2016/SVG/main" r:embed="rId6"/>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7"/>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1026" name="Picture 2" descr="Bijenhotel | Zwijsen">
            <a:extLst>
              <a:ext uri="{FF2B5EF4-FFF2-40B4-BE49-F238E27FC236}">
                <a16:creationId xmlns:a16="http://schemas.microsoft.com/office/drawing/2014/main" id="{A9B8D863-8F3C-47E5-B226-C1AA297F6B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4476" y="920611"/>
            <a:ext cx="1574244" cy="18418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 100+ beste afbeeldingen van Zoem de bij in 2020 | leren lezen, lezen,  welkom terug op school"/>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2419" y="1287170"/>
            <a:ext cx="819217" cy="953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efie Rups | Zwijs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1311" y="2242250"/>
            <a:ext cx="1074947" cy="769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rullenbol - Schrijfritmie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1001" y="3070658"/>
            <a:ext cx="2497282" cy="998914"/>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12"/>
          <a:stretch>
            <a:fillRect/>
          </a:stretch>
        </p:blipFill>
        <p:spPr>
          <a:xfrm>
            <a:off x="8375891" y="4413608"/>
            <a:ext cx="826136" cy="660909"/>
          </a:xfrm>
          <a:prstGeom prst="rect">
            <a:avLst/>
          </a:prstGeom>
        </p:spPr>
      </p:pic>
      <p:pic>
        <p:nvPicPr>
          <p:cNvPr id="1028" name="Picture 4" descr="Basisverhaal; Fred de mier droomt van de stad - YouTube"/>
          <p:cNvPicPr>
            <a:picLocks noChangeAspect="1" noChangeArrowheads="1"/>
          </p:cNvPicPr>
          <p:nvPr/>
        </p:nvPicPr>
        <p:blipFill rotWithShape="1">
          <a:blip r:embed="rId13">
            <a:extLst>
              <a:ext uri="{28A0092B-C50C-407E-A947-70E740481C1C}">
                <a14:useLocalDpi xmlns:a14="http://schemas.microsoft.com/office/drawing/2010/main" val="0"/>
              </a:ext>
            </a:extLst>
          </a:blip>
          <a:srcRect l="51426" t="-8286" r="10625"/>
          <a:stretch/>
        </p:blipFill>
        <p:spPr bwMode="auto">
          <a:xfrm>
            <a:off x="9135935" y="5073309"/>
            <a:ext cx="1015068" cy="162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76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78" y="373493"/>
            <a:ext cx="10892414" cy="532838"/>
          </a:xfrm>
        </p:spPr>
        <p:txBody>
          <a:bodyPr>
            <a:normAutofit fontScale="90000"/>
          </a:bodyPr>
          <a:lstStyle/>
          <a:p>
            <a:r>
              <a:rPr lang="nl-BE" dirty="0"/>
              <a:t> </a:t>
            </a:r>
            <a:r>
              <a:rPr lang="nl-BE" dirty="0">
                <a:solidFill>
                  <a:schemeClr val="accent6">
                    <a:lumMod val="50000"/>
                  </a:schemeClr>
                </a:solidFill>
                <a:latin typeface="KG Second Chances Sketch" panose="02000000000000000000" pitchFamily="2" charset="0"/>
              </a:rPr>
              <a:t>Nog enkele weetjes</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p:cNvSpPr>
            <a:spLocks noGrp="1"/>
          </p:cNvSpPr>
          <p:nvPr>
            <p:ph idx="1"/>
          </p:nvPr>
        </p:nvSpPr>
        <p:spPr>
          <a:xfrm>
            <a:off x="612949" y="1326848"/>
            <a:ext cx="11287314" cy="4662435"/>
          </a:xfrm>
        </p:spPr>
        <p:txBody>
          <a:bodyPr>
            <a:noAutofit/>
          </a:bodyPr>
          <a:lstStyle/>
          <a:p>
            <a:r>
              <a:rPr lang="nl-BE" sz="2000" b="1" dirty="0">
                <a:solidFill>
                  <a:schemeClr val="accent6">
                    <a:lumMod val="50000"/>
                  </a:schemeClr>
                </a:solidFill>
                <a:latin typeface="Quicksand Light" panose="00000400000000000000" pitchFamily="2" charset="0"/>
              </a:rPr>
              <a:t>Oog voor lekkers geeft de kleuters de mogelijkheid om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melk te drinken op school. Alle informatie hierover staat in</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de algemene infobrochure van de school.</a:t>
            </a:r>
          </a:p>
          <a:p>
            <a:r>
              <a:rPr lang="nl-BE" sz="2000" b="1" dirty="0">
                <a:solidFill>
                  <a:schemeClr val="accent6">
                    <a:lumMod val="50000"/>
                  </a:schemeClr>
                </a:solidFill>
                <a:latin typeface="Quicksand Light" panose="00000400000000000000" pitchFamily="2" charset="0"/>
              </a:rPr>
              <a:t>Gelieve allergieën goed door te geven, zodat we hier rekening mee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kunnen houden tijdens huishoudelijke activiteiten.</a:t>
            </a:r>
          </a:p>
          <a:p>
            <a:r>
              <a:rPr lang="nl-BE" sz="2000" b="1" dirty="0">
                <a:solidFill>
                  <a:schemeClr val="accent6">
                    <a:lumMod val="50000"/>
                  </a:schemeClr>
                </a:solidFill>
                <a:latin typeface="Quicksand Light" panose="00000400000000000000" pitchFamily="2" charset="0"/>
              </a:rPr>
              <a:t>Als je kleuter weer gegroeid is in het maken van een puzzel,  komt er een puzzelkaart of fleurige ballon mee naar huis.</a:t>
            </a:r>
          </a:p>
          <a:p>
            <a:r>
              <a:rPr lang="nl-NL" sz="2000" b="1" dirty="0">
                <a:solidFill>
                  <a:schemeClr val="accent6">
                    <a:lumMod val="50000"/>
                  </a:schemeClr>
                </a:solidFill>
                <a:latin typeface="Quicksand Light" panose="00000400000000000000" pitchFamily="2" charset="0"/>
              </a:rPr>
              <a:t>We vinden het heel belangrijk om SAMEN met ouders school te maken.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Voel je dus vrij om zelf iets voor te stellen!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Wil jij helpen bij een activiteit, eens iets komen vertellen over jouw beroep, jullie nieuwe huisdier komen laten zien,… Laat het zeker weten! </a:t>
            </a:r>
            <a:br>
              <a:rPr lang="nl-NL" sz="2000" b="1" dirty="0">
                <a:solidFill>
                  <a:schemeClr val="accent6">
                    <a:lumMod val="50000"/>
                  </a:schemeClr>
                </a:solidFill>
                <a:latin typeface="Quicksand Light" panose="00000400000000000000" pitchFamily="2" charset="0"/>
              </a:rPr>
            </a:b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Als kleuterteam willen we jullie zoveel mogelijk betrekken bij uitstappen, gebeurtenissen op school. Hou zeker de blog in het oog en de ‘belangrijke informatie’. </a:t>
            </a:r>
            <a:endParaRPr lang="nl-NL" sz="2000" b="1" dirty="0">
              <a:solidFill>
                <a:schemeClr val="accent6">
                  <a:lumMod val="50000"/>
                </a:schemeClr>
              </a:solidFill>
              <a:latin typeface="Quicksand Light" panose="00000400000000000000" pitchFamily="2" charset="0"/>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836" y="868717"/>
            <a:ext cx="1864426" cy="1864426"/>
          </a:xfrm>
          <a:prstGeom prst="rect">
            <a:avLst/>
          </a:prstGeom>
        </p:spPr>
      </p:pic>
    </p:spTree>
    <p:extLst>
      <p:ext uri="{BB962C8B-B14F-4D97-AF65-F5344CB8AC3E}">
        <p14:creationId xmlns:p14="http://schemas.microsoft.com/office/powerpoint/2010/main" val="369510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59360" y="101944"/>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Kijk je mee? Een dag in onze klas!</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BE" sz="2000" b="1" dirty="0">
                <a:solidFill>
                  <a:schemeClr val="accent6">
                    <a:lumMod val="50000"/>
                  </a:schemeClr>
                </a:solidFill>
                <a:latin typeface="Quicksand Light" panose="00000400000000000000" pitchFamily="2" charset="0"/>
              </a:rPr>
              <a:t>08:40 – De bel gaat! We verzamelen in de rij en hangen in de gang onze jas en boekentas op. Instappers mogen door de ouders vergezeld worden tot aan de klasdeur. </a:t>
            </a: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br>
              <a:rPr lang="nl-NL" sz="2000" b="1" dirty="0">
                <a:solidFill>
                  <a:schemeClr val="accent6">
                    <a:lumMod val="50000"/>
                  </a:schemeClr>
                </a:solidFill>
                <a:latin typeface="Quicksand Light" panose="00000400000000000000" pitchFamily="2" charset="0"/>
              </a:rPr>
            </a:b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08:45 – Kringmoment: aanwezigheden - dag en weerkalenders – zonnetje van de week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-&gt; Dit alles aan de hand van leuke liedjes.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We gaan ook met de kleuters eens naar de gebedsruimte om samen te bidden of een </a:t>
            </a:r>
            <a:r>
              <a:rPr lang="nl-NL" sz="2000" b="1" dirty="0" err="1">
                <a:solidFill>
                  <a:schemeClr val="accent6">
                    <a:lumMod val="50000"/>
                  </a:schemeClr>
                </a:solidFill>
                <a:latin typeface="Quicksand Light" panose="00000400000000000000" pitchFamily="2" charset="0"/>
              </a:rPr>
              <a:t>Bijbelles</a:t>
            </a:r>
            <a:r>
              <a:rPr lang="nl-NL" sz="2000" b="1" dirty="0">
                <a:solidFill>
                  <a:schemeClr val="accent6">
                    <a:lumMod val="50000"/>
                  </a:schemeClr>
                </a:solidFill>
                <a:latin typeface="Quicksand Light" panose="00000400000000000000" pitchFamily="2" charset="0"/>
              </a:rPr>
              <a:t> te geven.</a:t>
            </a:r>
          </a:p>
        </p:txBody>
      </p:sp>
      <p:pic>
        <p:nvPicPr>
          <p:cNvPr id="5" name="Afbeelding 4"/>
          <p:cNvPicPr>
            <a:picLocks noChangeAspect="1"/>
          </p:cNvPicPr>
          <p:nvPr/>
        </p:nvPicPr>
        <p:blipFill rotWithShape="1">
          <a:blip r:embed="rId2"/>
          <a:srcRect l="18467" b="6325"/>
          <a:stretch/>
        </p:blipFill>
        <p:spPr>
          <a:xfrm>
            <a:off x="725449" y="2302548"/>
            <a:ext cx="2531911" cy="2181112"/>
          </a:xfrm>
          <a:prstGeom prst="rect">
            <a:avLst/>
          </a:prstGeom>
        </p:spPr>
      </p:pic>
      <p:pic>
        <p:nvPicPr>
          <p:cNvPr id="8" name="Afbeelding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64156" y="2302548"/>
            <a:ext cx="2908150" cy="2181112"/>
          </a:xfrm>
          <a:prstGeom prst="rect">
            <a:avLst/>
          </a:prstGeom>
        </p:spPr>
      </p:pic>
    </p:spTree>
    <p:extLst>
      <p:ext uri="{BB962C8B-B14F-4D97-AF65-F5344CB8AC3E}">
        <p14:creationId xmlns:p14="http://schemas.microsoft.com/office/powerpoint/2010/main" val="406511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306473" y="194912"/>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Spel in de hoeken</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592989" y="1139575"/>
            <a:ext cx="11292538" cy="5247350"/>
          </a:xfrm>
        </p:spPr>
        <p:txBody>
          <a:bodyPr>
            <a:normAutofit/>
          </a:bodyPr>
          <a:lstStyle/>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09:00 – Na de verwelkoming in de kring leren we al spelend we in de hoeken. </a:t>
            </a:r>
          </a:p>
          <a:p>
            <a:pPr marL="0" indent="0">
              <a:buNone/>
            </a:pPr>
            <a:r>
              <a:rPr lang="nl-NL" sz="2000" b="1" dirty="0">
                <a:solidFill>
                  <a:schemeClr val="accent6">
                    <a:lumMod val="50000"/>
                  </a:schemeClr>
                </a:solidFill>
                <a:latin typeface="Quicksand Light" panose="00000400000000000000" pitchFamily="2" charset="0"/>
              </a:rPr>
              <a:t>De kinderen maken een keuze op het keuzebord en gaan naar de gekozen hoek. </a:t>
            </a:r>
          </a:p>
          <a:p>
            <a:pPr marL="0" indent="0">
              <a:buNone/>
            </a:pPr>
            <a:endParaRPr lang="nl-NL" sz="2400" dirty="0">
              <a:latin typeface="Quicksand Light" panose="00000400000000000000" pitchFamily="2" charset="0"/>
            </a:endParaRPr>
          </a:p>
        </p:txBody>
      </p:sp>
      <p:pic>
        <p:nvPicPr>
          <p:cNvPr id="4" name="Afbeelding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16416" r="18110" b="10090"/>
          <a:stretch/>
        </p:blipFill>
        <p:spPr>
          <a:xfrm rot="16200000">
            <a:off x="862152" y="2922675"/>
            <a:ext cx="2546547" cy="3044952"/>
          </a:xfrm>
          <a:prstGeom prst="rect">
            <a:avLst/>
          </a:prstGeom>
        </p:spPr>
      </p:pic>
      <p:pic>
        <p:nvPicPr>
          <p:cNvPr id="6" name="Afbeelding 5"/>
          <p:cNvPicPr>
            <a:picLocks noChangeAspect="1"/>
          </p:cNvPicPr>
          <p:nvPr/>
        </p:nvPicPr>
        <p:blipFill>
          <a:blip r:embed="rId4"/>
          <a:stretch>
            <a:fillRect/>
          </a:stretch>
        </p:blipFill>
        <p:spPr>
          <a:xfrm>
            <a:off x="3886350" y="3171877"/>
            <a:ext cx="3355847" cy="2516158"/>
          </a:xfrm>
          <a:prstGeom prst="rect">
            <a:avLst/>
          </a:prstGeom>
        </p:spPr>
      </p:pic>
      <p:pic>
        <p:nvPicPr>
          <p:cNvPr id="5122" name="Picture 2" descr="https://lh3.googleusercontent.com/fiWTKwcFdkbIHPVw5Fjmvfc5ibQGSf8YdRDRbPoJPh6XAf1Eu7g-VGFTu3GaFLq3jQcD6-n5S2J7JMouQiKGf5BPtNAr-rduH5-9Ih1HEau_TuINT6i0Amt_zxG-w8SPEtE68q1CmzkiyDMPptQRklttyHAnO7vqdlszjsv5-qpGrBt8yJmm-18q839IoDH1xc4DZ47THi7vP2RWCHLZ2YRjhqR2EaF_4GSOiH8c5tqkrP8Yigf7LK6SQR3WdeOcrd1DfZCjVd0_UiRdQE--3jCdZeBegPQQ4Ww0osjziaSDxKQUaOz_IlTiRo7l6kQdh2SV7eNph6KXA5PhjYgUA0UaXyzT2sPbLRve4h23h05aKjwQz4KivpzwsxSSu5P0Sr0GL8E8745QbeiH9a675Mp4J_321E6AIp7wLFO2DhmZkQJNsI1j79lS3XIOEW5VDeTVHl7Fqy9rcTMUH96paYEMcDvYvw5l6yysynIeTKq4l8xx_JL6VtKyjZzSbP81WaTT1uR_eWrrU6AR6ggchgzMVUazEapCJ-4_SiKZY0YkUa5WgmXkAhSKTQrK7m14zE4a8_Fu0jDIqu2FE-OsiPFXutPOMuvJ3y0k1sUU4nDpn7kkz7pJQmVG3c6R9zCVA9vekJd2VauEyZLAsAtfTA6iswqLjJfWHH8l27KA_xYQEE1BJMVYZ_k7nXeCtHTgd1ArgJo4wMGpoLJ0kfdFOk2o=w650-h866-no?authuser=0"/>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443288" y="3171877"/>
            <a:ext cx="1888571" cy="25161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3.googleusercontent.com/ADdnq8LiLut2PQxKQJz56fHDt0_lPk-I-RgbWwOG5S7bYKfnIVxMHcepQp81GX6B5_lDlO-1zOQMnoRbLXuDTtdsIeWYeGJLMmGqCOc7SM2uSchwn5hdzMKjeQJj0YzAbbCWbEIyAce9SDSFaiHojsVXa8uLXLeXn-TCrlqKtW9T9cHImaGGFK-8iu3CiuzB0-7F4UKXnKl1IgjUV1D13enGcPz2SxM-WZnYkZGmMcxvPmOenE-yFZaJ-lks92GeA-8lA27zr9o2nX27FQOl3j0HV4Kqnd2-oNtf7kovk_qDAP7HjhGQLDkSwWR-VAS_1qgUmAIi280DR2idBSWaDmOMAx1HHcVXVkr3ZgI1586q6mMG8mEf-Krf00ngaVYPSyB-DJxhnnPp3ApGByZFMRw96QvdeS_NtYFJToZedqY9Qhn2AGaB_aY_CoZmoP_W6FnV48Kf-f5DbgJEfdLOa4SRuI7uvp0g7UZa2JHPvvh3JS_a7A_ltfP6JL8uZVZ27XfMI3jCZsChV2Dd5xKbESsrd6raLOwb6AniSV-5fgF_2yIMc7cj3VReOSDYq0iYDTbsoDoeM0P-IsRztqYlIRR09g8cBrNqHm9r8MCsDoBL1_znIF5VR2SEOYYQpY1HiDDqMgOyQUVdX_wdiCOeh18marW-M12e-fn1Duz9Z654iAqnwT8g25XU2JUCINCsnOha1k1RlTtUiQFHJHsVod8O=w650-h866-no?authuser=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2950" y="3159308"/>
            <a:ext cx="1888571" cy="251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5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60696" y="173736"/>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Eetmoment en speeltijd</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NL" sz="2000" b="1" dirty="0">
                <a:solidFill>
                  <a:schemeClr val="accent6">
                    <a:lumMod val="50000"/>
                  </a:schemeClr>
                </a:solidFill>
                <a:latin typeface="Quicksand Light" panose="00000400000000000000" pitchFamily="2" charset="0"/>
              </a:rPr>
              <a:t>10:00 – Tijd om op te ruimen! We ruimen op en gaan naar het toilet.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Daarna eten we ons fruit in de speelstraat. Om 10:20 start de speeltijd. </a:t>
            </a:r>
          </a:p>
          <a:p>
            <a:pPr marL="0" indent="0">
              <a:buNone/>
            </a:pPr>
            <a:endParaRPr lang="nl-NL" sz="2400" dirty="0">
              <a:latin typeface="Quicksand Light" panose="00000400000000000000" pitchFamily="2" charset="0"/>
            </a:endParaRPr>
          </a:p>
        </p:txBody>
      </p:sp>
      <p:sp>
        <p:nvSpPr>
          <p:cNvPr id="4" name="Ovaal 3"/>
          <p:cNvSpPr/>
          <p:nvPr/>
        </p:nvSpPr>
        <p:spPr>
          <a:xfrm>
            <a:off x="2881745" y="3608057"/>
            <a:ext cx="877455" cy="58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0" name="Picture 2" descr="20 ideeën over Loeloe in 2021 | zoeloe, schatkist, kleuterkla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529" y="2578281"/>
            <a:ext cx="3238613" cy="323220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rotWithShape="1">
          <a:blip r:embed="rId3"/>
          <a:srcRect l="10201" r="22404"/>
          <a:stretch/>
        </p:blipFill>
        <p:spPr>
          <a:xfrm>
            <a:off x="6059156" y="2793008"/>
            <a:ext cx="3358079" cy="2802749"/>
          </a:xfrm>
          <a:prstGeom prst="rect">
            <a:avLst/>
          </a:prstGeom>
        </p:spPr>
      </p:pic>
    </p:spTree>
    <p:extLst>
      <p:ext uri="{BB962C8B-B14F-4D97-AF65-F5344CB8AC3E}">
        <p14:creationId xmlns:p14="http://schemas.microsoft.com/office/powerpoint/2010/main" val="1307923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86512" y="111351"/>
            <a:ext cx="11618976" cy="1325563"/>
          </a:xfrm>
        </p:spPr>
        <p:txBody>
          <a:bodyPr>
            <a:normAutofit/>
          </a:bodyPr>
          <a:lstStyle/>
          <a:p>
            <a:r>
              <a:rPr lang="nl-NL" sz="4000" dirty="0">
                <a:solidFill>
                  <a:schemeClr val="accent6">
                    <a:lumMod val="50000"/>
                  </a:schemeClr>
                </a:solidFill>
                <a:latin typeface="KG Second Chances Sketch" panose="02000000000000000000" pitchFamily="2" charset="0"/>
              </a:rPr>
              <a:t>Activiteit in de kring en spel in de hoeken</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327858"/>
            <a:ext cx="11292538" cy="5247350"/>
          </a:xfrm>
        </p:spPr>
        <p:txBody>
          <a:bodyPr>
            <a:normAutofit/>
          </a:bodyPr>
          <a:lstStyle/>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10:40 – Na de speeltijd komen we terug in de ankergroepen voor een activiteit. Na de activiteit kiezen de kinderen een nieuwe hoek en krijgen ze op niveau een zo breed mogelijk aanbod.</a:t>
            </a:r>
          </a:p>
          <a:p>
            <a:pPr marL="0" indent="0">
              <a:buNone/>
            </a:pPr>
            <a:endParaRPr lang="nl-NL" sz="2400" dirty="0">
              <a:latin typeface="Quicksand Light" panose="00000400000000000000" pitchFamily="2" charset="0"/>
            </a:endParaRPr>
          </a:p>
        </p:txBody>
      </p:sp>
      <p:pic>
        <p:nvPicPr>
          <p:cNvPr id="1026" name="Picture 2" descr="Kleuteractiviteiten en leuke downlo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583" y="3036900"/>
            <a:ext cx="6565601" cy="325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228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86512" y="173736"/>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Middagpauze</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NL" sz="2000" b="1" dirty="0">
                <a:solidFill>
                  <a:schemeClr val="accent6">
                    <a:lumMod val="50000"/>
                  </a:schemeClr>
                </a:solidFill>
                <a:latin typeface="Quicksand Light" panose="00000400000000000000" pitchFamily="2" charset="0"/>
              </a:rPr>
              <a:t>12:20 – Voor de middagpauze ruimen we de hoeken weer op, gaan we naar het toilet en eten we onze boterhammen in de speelstraat. </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12:40 - Start de middagspeeltijd.</a:t>
            </a:r>
          </a:p>
          <a:p>
            <a:pPr marL="0" indent="0">
              <a:buNone/>
            </a:pPr>
            <a:endParaRPr lang="nl-NL" sz="2400" dirty="0">
              <a:latin typeface="Quicksand Light" panose="00000400000000000000" pitchFamily="2" charset="0"/>
            </a:endParaRPr>
          </a:p>
        </p:txBody>
      </p:sp>
      <p:pic>
        <p:nvPicPr>
          <p:cNvPr id="4" name="Afbeelding 3"/>
          <p:cNvPicPr>
            <a:picLocks noChangeAspect="1"/>
          </p:cNvPicPr>
          <p:nvPr/>
        </p:nvPicPr>
        <p:blipFill>
          <a:blip r:embed="rId2"/>
          <a:stretch>
            <a:fillRect/>
          </a:stretch>
        </p:blipFill>
        <p:spPr>
          <a:xfrm>
            <a:off x="6983582" y="3109811"/>
            <a:ext cx="2370143" cy="3157759"/>
          </a:xfrm>
          <a:prstGeom prst="rect">
            <a:avLst/>
          </a:prstGeom>
        </p:spPr>
      </p:pic>
      <p:pic>
        <p:nvPicPr>
          <p:cNvPr id="5" name="Afbeelding 4"/>
          <p:cNvPicPr>
            <a:picLocks noChangeAspect="1"/>
          </p:cNvPicPr>
          <p:nvPr/>
        </p:nvPicPr>
        <p:blipFill>
          <a:blip r:embed="rId3"/>
          <a:stretch>
            <a:fillRect/>
          </a:stretch>
        </p:blipFill>
        <p:spPr>
          <a:xfrm>
            <a:off x="2080470" y="3109812"/>
            <a:ext cx="4193578" cy="3144276"/>
          </a:xfrm>
          <a:prstGeom prst="rect">
            <a:avLst/>
          </a:prstGeom>
        </p:spPr>
      </p:pic>
    </p:spTree>
    <p:extLst>
      <p:ext uri="{BB962C8B-B14F-4D97-AF65-F5344CB8AC3E}">
        <p14:creationId xmlns:p14="http://schemas.microsoft.com/office/powerpoint/2010/main" val="370568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86512" y="111351"/>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Namiddag</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NL" sz="2000" b="1" dirty="0">
                <a:solidFill>
                  <a:schemeClr val="accent6">
                    <a:lumMod val="50000"/>
                  </a:schemeClr>
                </a:solidFill>
                <a:latin typeface="Quicksand Light" panose="00000400000000000000" pitchFamily="2" charset="0"/>
              </a:rPr>
              <a:t>13:20 – Na de middagpauze komen we opnieuw samen in de klas. </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14:10 – namiddagspeeltijd.</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14:25 – Koekmoment en krijgen de kinderen tijdens het kringmoment een verhaal te horen of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            spelen we een kringspel. Dit moment kan ook gebruikt worden om een gesprek te voeren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            of bv. aan rijm te doen. </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15:10 – Jasmoment en klaarmaken om naar huis te aan.</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15:15 – Samen naar de bus of in de rij gaan staan aan de poort.</a:t>
            </a:r>
          </a:p>
        </p:txBody>
      </p:sp>
      <p:sp>
        <p:nvSpPr>
          <p:cNvPr id="4" name="Ovaal 3"/>
          <p:cNvSpPr/>
          <p:nvPr/>
        </p:nvSpPr>
        <p:spPr>
          <a:xfrm>
            <a:off x="7730836" y="4060589"/>
            <a:ext cx="738909" cy="372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a:off x="9313579" y="4079062"/>
            <a:ext cx="738909" cy="372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6" name="Picture 2" descr="Leerlingsoftware. Schatkist editie 3. Thuis spelen en oefenen. Handleiding  Schatkist editie 3 Leerlingsoftware oktober 2019 Uitgeverij Zwijsen B.V. -  PDF Gratis downloa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9241" y="3641593"/>
            <a:ext cx="3464130" cy="321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45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45284" y="352745"/>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Wie zijn wij?</a:t>
            </a:r>
            <a:endParaRPr lang="nl-BE" sz="4000" dirty="0">
              <a:solidFill>
                <a:schemeClr val="accent6">
                  <a:lumMod val="50000"/>
                </a:schemeClr>
              </a:solidFill>
              <a:latin typeface="KG Second Chances Sketch" panose="02000000000000000000" pitchFamily="2" charset="0"/>
            </a:endParaRPr>
          </a:p>
        </p:txBody>
      </p:sp>
      <p:sp>
        <p:nvSpPr>
          <p:cNvPr id="9" name="Tijdelijke aanduiding voor inhoud 2"/>
          <p:cNvSpPr>
            <a:spLocks noGrp="1"/>
          </p:cNvSpPr>
          <p:nvPr>
            <p:ph idx="1"/>
          </p:nvPr>
        </p:nvSpPr>
        <p:spPr>
          <a:xfrm>
            <a:off x="654633" y="1554358"/>
            <a:ext cx="7776595" cy="5047776"/>
          </a:xfrm>
        </p:spPr>
        <p:txBody>
          <a:bodyPr>
            <a:normAutofit fontScale="47500" lnSpcReduction="20000"/>
          </a:bodyPr>
          <a:lstStyle/>
          <a:p>
            <a:pPr marL="0" indent="0">
              <a:buNone/>
            </a:pPr>
            <a:r>
              <a:rPr lang="nl-BE" sz="5000" b="1" dirty="0" err="1">
                <a:solidFill>
                  <a:schemeClr val="accent6">
                    <a:lumMod val="50000"/>
                  </a:schemeClr>
                </a:solidFill>
                <a:latin typeface="Quicksand Light" panose="00000400000000000000" pitchFamily="2" charset="0"/>
              </a:rPr>
              <a:t>Ankerjuf</a:t>
            </a:r>
            <a:r>
              <a:rPr lang="nl-BE" sz="5000" b="1" dirty="0">
                <a:solidFill>
                  <a:schemeClr val="accent6">
                    <a:lumMod val="50000"/>
                  </a:schemeClr>
                </a:solidFill>
                <a:latin typeface="Quicksand Light" panose="00000400000000000000" pitchFamily="2" charset="0"/>
              </a:rPr>
              <a:t> Jongste kleuters </a:t>
            </a:r>
          </a:p>
          <a:p>
            <a:pPr marL="0" indent="0">
              <a:buNone/>
            </a:pPr>
            <a:r>
              <a:rPr lang="nl-BE" sz="3000" b="1" dirty="0">
                <a:solidFill>
                  <a:schemeClr val="accent6">
                    <a:lumMod val="50000"/>
                  </a:schemeClr>
                </a:solidFill>
                <a:latin typeface="Quicksand Light" panose="00000400000000000000" pitchFamily="2" charset="0"/>
              </a:rPr>
              <a:t>= Juf Carolien (Alle dagen aanwezig)</a:t>
            </a:r>
          </a:p>
          <a:p>
            <a:pPr marL="0" indent="0">
              <a:buNone/>
            </a:pPr>
            <a:endParaRPr lang="nl-BE" sz="2100" b="1" dirty="0">
              <a:solidFill>
                <a:schemeClr val="accent6">
                  <a:lumMod val="50000"/>
                </a:schemeClr>
              </a:solidFill>
              <a:latin typeface="Quicksand Light" panose="00000400000000000000" pitchFamily="2" charset="0"/>
            </a:endParaRPr>
          </a:p>
          <a:p>
            <a:pPr marL="0" indent="0">
              <a:buNone/>
            </a:pPr>
            <a:r>
              <a:rPr lang="nl-BE" sz="5000" b="1" dirty="0">
                <a:solidFill>
                  <a:schemeClr val="accent6">
                    <a:lumMod val="50000"/>
                  </a:schemeClr>
                </a:solidFill>
                <a:latin typeface="Quicksand Light" panose="00000400000000000000" pitchFamily="2" charset="0"/>
              </a:rPr>
              <a:t>Kinderverzorgster </a:t>
            </a:r>
          </a:p>
          <a:p>
            <a:pPr marL="0" indent="0">
              <a:buNone/>
            </a:pPr>
            <a:r>
              <a:rPr lang="nl-BE" sz="3000" b="1" dirty="0">
                <a:solidFill>
                  <a:schemeClr val="accent6">
                    <a:lumMod val="50000"/>
                  </a:schemeClr>
                </a:solidFill>
                <a:latin typeface="Quicksand Light" panose="00000400000000000000" pitchFamily="2" charset="0"/>
              </a:rPr>
              <a:t>= Juf Katie (Alle namiddagen aanwezig en woensdag voormiddag)</a:t>
            </a:r>
          </a:p>
          <a:p>
            <a:pPr marL="0" indent="0">
              <a:buNone/>
            </a:pPr>
            <a:endParaRPr lang="nl-BE" sz="2100" b="1" dirty="0">
              <a:solidFill>
                <a:schemeClr val="accent6">
                  <a:lumMod val="50000"/>
                </a:schemeClr>
              </a:solidFill>
              <a:latin typeface="Quicksand Light" panose="00000400000000000000" pitchFamily="2" charset="0"/>
            </a:endParaRPr>
          </a:p>
          <a:p>
            <a:pPr marL="0" indent="0">
              <a:buNone/>
            </a:pPr>
            <a:r>
              <a:rPr lang="nl-BE" sz="4200" b="1" dirty="0" err="1">
                <a:solidFill>
                  <a:schemeClr val="accent6">
                    <a:lumMod val="50000"/>
                  </a:schemeClr>
                </a:solidFill>
                <a:latin typeface="Quicksand Light" panose="00000400000000000000" pitchFamily="2" charset="0"/>
              </a:rPr>
              <a:t>Ankerjuf</a:t>
            </a:r>
            <a:r>
              <a:rPr lang="nl-BE" sz="4200" b="1" dirty="0">
                <a:solidFill>
                  <a:schemeClr val="accent6">
                    <a:lumMod val="50000"/>
                  </a:schemeClr>
                </a:solidFill>
                <a:latin typeface="Quicksand Light" panose="00000400000000000000" pitchFamily="2" charset="0"/>
              </a:rPr>
              <a:t> Middelste kleuters / oudste kleuters </a:t>
            </a:r>
            <a:br>
              <a:rPr lang="nl-BE" sz="2100" b="1" dirty="0">
                <a:solidFill>
                  <a:schemeClr val="accent6">
                    <a:lumMod val="50000"/>
                  </a:schemeClr>
                </a:solidFill>
                <a:latin typeface="Quicksand Light" panose="00000400000000000000" pitchFamily="2" charset="0"/>
              </a:rPr>
            </a:br>
            <a:br>
              <a:rPr lang="nl-BE" sz="2100" b="1" dirty="0">
                <a:solidFill>
                  <a:schemeClr val="accent6">
                    <a:lumMod val="50000"/>
                  </a:schemeClr>
                </a:solidFill>
                <a:latin typeface="Quicksand Light" panose="00000400000000000000" pitchFamily="2" charset="0"/>
              </a:rPr>
            </a:br>
            <a:r>
              <a:rPr lang="nl-BE" sz="3000" b="1" dirty="0">
                <a:solidFill>
                  <a:schemeClr val="accent6">
                    <a:lumMod val="50000"/>
                  </a:schemeClr>
                </a:solidFill>
                <a:latin typeface="Quicksand Light" panose="00000400000000000000" pitchFamily="2" charset="0"/>
              </a:rPr>
              <a:t>= Juf Sophie (Aanwezig op donderdag en vrijdag en wisselend woensdag)  </a:t>
            </a:r>
          </a:p>
          <a:p>
            <a:pPr marL="0" indent="0">
              <a:buNone/>
            </a:pPr>
            <a:r>
              <a:rPr lang="nl-BE" sz="3000" b="1" dirty="0">
                <a:solidFill>
                  <a:schemeClr val="accent6">
                    <a:lumMod val="50000"/>
                  </a:schemeClr>
                </a:solidFill>
                <a:latin typeface="Quicksand Light" panose="00000400000000000000" pitchFamily="2" charset="0"/>
              </a:rPr>
              <a:t>= Juf Lotte (Aanwezig op maandag en dinsdag en wisselend woensdag)</a:t>
            </a:r>
          </a:p>
          <a:p>
            <a:pPr marL="0" indent="0">
              <a:buNone/>
            </a:pPr>
            <a:r>
              <a:rPr lang="nl-BE" sz="3000" b="1" dirty="0">
                <a:solidFill>
                  <a:schemeClr val="accent6">
                    <a:lumMod val="50000"/>
                  </a:schemeClr>
                </a:solidFill>
                <a:latin typeface="Quicksand Light" panose="00000400000000000000" pitchFamily="2" charset="0"/>
              </a:rPr>
              <a:t>+ Juf Judith (Aanwezig op dinsdag voormiddag, woensdag en donderdag)</a:t>
            </a:r>
          </a:p>
          <a:p>
            <a:pPr marL="0" indent="0">
              <a:buNone/>
            </a:pPr>
            <a:endParaRPr lang="nl-BE" sz="2100" b="1" dirty="0">
              <a:solidFill>
                <a:schemeClr val="accent6">
                  <a:lumMod val="50000"/>
                </a:schemeClr>
              </a:solidFill>
              <a:latin typeface="Quicksand Light" panose="00000400000000000000" pitchFamily="2" charset="0"/>
            </a:endParaRPr>
          </a:p>
          <a:p>
            <a:pPr marL="0" indent="0">
              <a:buNone/>
            </a:pPr>
            <a:r>
              <a:rPr lang="nl-BE" sz="4200" b="1" dirty="0">
                <a:solidFill>
                  <a:schemeClr val="accent6">
                    <a:lumMod val="50000"/>
                  </a:schemeClr>
                </a:solidFill>
                <a:latin typeface="Quicksand Light" panose="00000400000000000000" pitchFamily="2" charset="0"/>
              </a:rPr>
              <a:t>Turnmeester</a:t>
            </a:r>
          </a:p>
          <a:p>
            <a:pPr marL="0" indent="0">
              <a:buNone/>
            </a:pPr>
            <a:r>
              <a:rPr lang="nl-BE" sz="3000" b="1" dirty="0">
                <a:solidFill>
                  <a:schemeClr val="accent6">
                    <a:lumMod val="50000"/>
                  </a:schemeClr>
                </a:solidFill>
                <a:latin typeface="Quicksand Light" panose="00000400000000000000" pitchFamily="2" charset="0"/>
              </a:rPr>
              <a:t>= meester Giovanni (Donderdag namiddag en vrijdag voormiddag)</a:t>
            </a:r>
          </a:p>
          <a:p>
            <a:pPr marL="0" indent="0">
              <a:buNone/>
            </a:pPr>
            <a:endParaRPr lang="nl-BE" sz="2100" b="1" dirty="0">
              <a:solidFill>
                <a:schemeClr val="accent6">
                  <a:lumMod val="50000"/>
                </a:schemeClr>
              </a:solidFill>
              <a:latin typeface="Quicksand Light" panose="00000400000000000000" pitchFamily="2" charset="0"/>
            </a:endParaRPr>
          </a:p>
          <a:p>
            <a:pPr marL="0" indent="0">
              <a:buNone/>
            </a:pPr>
            <a:r>
              <a:rPr lang="nl-BE" sz="4200" b="1" dirty="0">
                <a:solidFill>
                  <a:schemeClr val="accent6">
                    <a:lumMod val="50000"/>
                  </a:schemeClr>
                </a:solidFill>
                <a:latin typeface="Quicksand Light" panose="00000400000000000000" pitchFamily="2" charset="0"/>
              </a:rPr>
              <a:t>Directie = Juf Sonja</a:t>
            </a:r>
          </a:p>
          <a:p>
            <a:pPr marL="0" indent="0">
              <a:buNone/>
            </a:pPr>
            <a:br>
              <a:rPr lang="nl-BE" sz="2000" dirty="0">
                <a:latin typeface="Quicksand Light" panose="00000400000000000000" pitchFamily="2" charset="0"/>
              </a:rPr>
            </a:br>
            <a:endParaRPr lang="nl-BE" sz="2000" dirty="0"/>
          </a:p>
          <a:p>
            <a:pPr marL="0" indent="0">
              <a:buNone/>
            </a:pPr>
            <a:endParaRPr lang="nl-BE" sz="2000" dirty="0"/>
          </a:p>
          <a:p>
            <a:pPr marL="0" indent="0">
              <a:buNone/>
            </a:pPr>
            <a:endParaRPr lang="nl-BE" sz="2000" dirty="0"/>
          </a:p>
        </p:txBody>
      </p:sp>
      <p:sp>
        <p:nvSpPr>
          <p:cNvPr id="8" name="Tijdelijke aanduiding voor inhoud 2">
            <a:extLst>
              <a:ext uri="{FF2B5EF4-FFF2-40B4-BE49-F238E27FC236}">
                <a16:creationId xmlns:a16="http://schemas.microsoft.com/office/drawing/2014/main" id="{B06EEFD8-73C2-4666-AD8B-FC2809628A54}"/>
              </a:ext>
            </a:extLst>
          </p:cNvPr>
          <p:cNvSpPr txBox="1">
            <a:spLocks/>
          </p:cNvSpPr>
          <p:nvPr/>
        </p:nvSpPr>
        <p:spPr>
          <a:xfrm>
            <a:off x="8540576" y="1436912"/>
            <a:ext cx="3038475" cy="1917874"/>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nl-BE" sz="3200" dirty="0"/>
          </a:p>
        </p:txBody>
      </p:sp>
    </p:spTree>
    <p:extLst>
      <p:ext uri="{BB962C8B-B14F-4D97-AF65-F5344CB8AC3E}">
        <p14:creationId xmlns:p14="http://schemas.microsoft.com/office/powerpoint/2010/main" val="3384054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292915" y="188580"/>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Zelfredzaamheid | Toiletbezoek</a:t>
            </a:r>
          </a:p>
        </p:txBody>
      </p:sp>
      <p:sp>
        <p:nvSpPr>
          <p:cNvPr id="3" name="Tijdelijke aanduiding voor inhoud 2"/>
          <p:cNvSpPr>
            <a:spLocks noGrp="1"/>
          </p:cNvSpPr>
          <p:nvPr>
            <p:ph idx="1"/>
          </p:nvPr>
        </p:nvSpPr>
        <p:spPr>
          <a:xfrm>
            <a:off x="612948" y="1462132"/>
            <a:ext cx="10515600" cy="4351338"/>
          </a:xfrm>
        </p:spPr>
        <p:txBody>
          <a:bodyPr>
            <a:normAutofit/>
          </a:bodyPr>
          <a:lstStyle/>
          <a:p>
            <a:pPr marL="0" indent="0">
              <a:buNone/>
            </a:pPr>
            <a:r>
              <a:rPr lang="nl-BE" sz="2000" b="1" dirty="0">
                <a:solidFill>
                  <a:schemeClr val="accent6">
                    <a:lumMod val="50000"/>
                  </a:schemeClr>
                </a:solidFill>
                <a:latin typeface="Quicksand Light" panose="00000400000000000000" pitchFamily="2" charset="0"/>
              </a:rPr>
              <a:t>We werken voortdurend aan het stimuleren van de zelfstandigheid van alle kleuters. Jasjes aandoen, boekentas verzorgen, brooddoos zelf open en dicht maken, opruimen, … </a:t>
            </a:r>
            <a:br>
              <a:rPr lang="nl-BE" sz="2200" dirty="0">
                <a:latin typeface="Quicksand Light" panose="00000400000000000000" pitchFamily="2" charset="0"/>
              </a:rPr>
            </a:br>
            <a:br>
              <a:rPr lang="nl-BE" sz="2200" dirty="0">
                <a:latin typeface="Quicksand Light" panose="00000400000000000000" pitchFamily="2" charset="0"/>
              </a:rPr>
            </a:br>
            <a:br>
              <a:rPr lang="nl-BE" sz="2200" dirty="0">
                <a:latin typeface="Quicksand Light" panose="00000400000000000000" pitchFamily="2" charset="0"/>
              </a:rPr>
            </a:br>
            <a:endParaRPr lang="nl-BE" sz="2200" dirty="0">
              <a:latin typeface="Quicksand Light" panose="00000400000000000000" pitchFamily="2"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218" y="2433973"/>
            <a:ext cx="1960202" cy="1960202"/>
          </a:xfrm>
          <a:prstGeom prst="rect">
            <a:avLst/>
          </a:prstGeom>
        </p:spPr>
      </p:pic>
      <p:sp>
        <p:nvSpPr>
          <p:cNvPr id="5" name="Rechthoek 4"/>
          <p:cNvSpPr/>
          <p:nvPr/>
        </p:nvSpPr>
        <p:spPr>
          <a:xfrm>
            <a:off x="612948" y="3858550"/>
            <a:ext cx="11072916" cy="2000548"/>
          </a:xfrm>
          <a:prstGeom prst="rect">
            <a:avLst/>
          </a:prstGeom>
        </p:spPr>
        <p:txBody>
          <a:bodyPr wrap="square">
            <a:spAutoFit/>
          </a:bodyPr>
          <a:lstStyle/>
          <a:p>
            <a:endParaRPr lang="nl-BE" sz="2200" b="1" dirty="0">
              <a:solidFill>
                <a:schemeClr val="accent1"/>
              </a:solidFill>
              <a:latin typeface="Quicksand Light" panose="00000400000000000000" pitchFamily="2" charset="0"/>
            </a:endParaRPr>
          </a:p>
          <a:p>
            <a:endParaRPr lang="nl-BE" sz="2200" b="1" dirty="0">
              <a:solidFill>
                <a:schemeClr val="accent1"/>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We vinden handhygiëne heel belangrijk.    Elk toiletbezoek = handen wassen!</a:t>
            </a:r>
          </a:p>
          <a:p>
            <a:r>
              <a:rPr lang="nl-BE" sz="2000" b="1" dirty="0">
                <a:solidFill>
                  <a:schemeClr val="accent6">
                    <a:lumMod val="50000"/>
                  </a:schemeClr>
                </a:solidFill>
                <a:latin typeface="Quicksand Light" panose="00000400000000000000" pitchFamily="2" charset="0"/>
              </a:rPr>
              <a:t>Komt je kind met de auto naar school? Laat hem/haar zeker plassen voor vertrek. </a:t>
            </a:r>
          </a:p>
          <a:p>
            <a:r>
              <a:rPr lang="nl-BE" sz="2000" b="1" dirty="0">
                <a:solidFill>
                  <a:schemeClr val="accent6">
                    <a:lumMod val="50000"/>
                  </a:schemeClr>
                </a:solidFill>
                <a:latin typeface="Quicksand Light" panose="00000400000000000000" pitchFamily="2" charset="0"/>
              </a:rPr>
              <a:t>Komt je kind met de bus? Laat hem/haar plassen voor het instappen van de bus. </a:t>
            </a:r>
            <a:br>
              <a:rPr lang="nl-BE" sz="2000" b="1" dirty="0">
                <a:solidFill>
                  <a:schemeClr val="accent6">
                    <a:lumMod val="50000"/>
                  </a:schemeClr>
                </a:solidFill>
                <a:latin typeface="Quicksand Light" panose="00000400000000000000" pitchFamily="2" charset="0"/>
              </a:rPr>
            </a:br>
            <a:endParaRPr lang="nl-BE" sz="2000" b="1" dirty="0">
              <a:solidFill>
                <a:schemeClr val="accent6">
                  <a:lumMod val="50000"/>
                </a:schemeClr>
              </a:solidFill>
              <a:latin typeface="Quicksand Light" panose="00000400000000000000" pitchFamily="2"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380" y="2433973"/>
            <a:ext cx="1109246" cy="1144381"/>
          </a:xfrm>
          <a:prstGeom prst="rect">
            <a:avLst/>
          </a:prstGeom>
        </p:spPr>
      </p:pic>
      <p:pic>
        <p:nvPicPr>
          <p:cNvPr id="7" name="Afbeelding 6"/>
          <p:cNvPicPr>
            <a:picLocks noChangeAspect="1"/>
          </p:cNvPicPr>
          <p:nvPr/>
        </p:nvPicPr>
        <p:blipFill rotWithShape="1">
          <a:blip r:embed="rId4">
            <a:extLst>
              <a:ext uri="{28A0092B-C50C-407E-A947-70E740481C1C}">
                <a14:useLocalDpi xmlns:a14="http://schemas.microsoft.com/office/drawing/2010/main" val="0"/>
              </a:ext>
            </a:extLst>
          </a:blip>
          <a:srcRect t="69706"/>
          <a:stretch/>
        </p:blipFill>
        <p:spPr>
          <a:xfrm>
            <a:off x="7118976" y="5610228"/>
            <a:ext cx="2260052" cy="926813"/>
          </a:xfrm>
          <a:prstGeom prst="rect">
            <a:avLst/>
          </a:prstGeom>
        </p:spPr>
      </p:pic>
      <p:pic>
        <p:nvPicPr>
          <p:cNvPr id="8" name="Afbeelding 7"/>
          <p:cNvPicPr>
            <a:picLocks noChangeAspect="1"/>
          </p:cNvPicPr>
          <p:nvPr/>
        </p:nvPicPr>
        <p:blipFill rotWithShape="1">
          <a:blip r:embed="rId4">
            <a:extLst>
              <a:ext uri="{28A0092B-C50C-407E-A947-70E740481C1C}">
                <a14:useLocalDpi xmlns:a14="http://schemas.microsoft.com/office/drawing/2010/main" val="0"/>
              </a:ext>
            </a:extLst>
          </a:blip>
          <a:srcRect b="62556"/>
          <a:stretch/>
        </p:blipFill>
        <p:spPr>
          <a:xfrm>
            <a:off x="1626919" y="5649526"/>
            <a:ext cx="1823262" cy="924175"/>
          </a:xfrm>
          <a:prstGeom prst="rect">
            <a:avLst/>
          </a:prstGeom>
        </p:spPr>
      </p:pic>
      <p:pic>
        <p:nvPicPr>
          <p:cNvPr id="9" name="Afbeelding 8"/>
          <p:cNvPicPr>
            <a:picLocks noChangeAspect="1"/>
          </p:cNvPicPr>
          <p:nvPr/>
        </p:nvPicPr>
        <p:blipFill rotWithShape="1">
          <a:blip r:embed="rId4">
            <a:extLst>
              <a:ext uri="{28A0092B-C50C-407E-A947-70E740481C1C}">
                <a14:useLocalDpi xmlns:a14="http://schemas.microsoft.com/office/drawing/2010/main" val="0"/>
              </a:ext>
            </a:extLst>
          </a:blip>
          <a:srcRect t="35492" b="31006"/>
          <a:stretch/>
        </p:blipFill>
        <p:spPr>
          <a:xfrm>
            <a:off x="4261577" y="5635411"/>
            <a:ext cx="2046003" cy="927876"/>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042" y="2433973"/>
            <a:ext cx="1951049" cy="1287692"/>
          </a:xfrm>
          <a:prstGeom prst="rect">
            <a:avLst/>
          </a:prstGeom>
        </p:spPr>
      </p:pic>
    </p:spTree>
    <p:extLst>
      <p:ext uri="{BB962C8B-B14F-4D97-AF65-F5344CB8AC3E}">
        <p14:creationId xmlns:p14="http://schemas.microsoft.com/office/powerpoint/2010/main" val="1052692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861" y="147011"/>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Zindelijkheidstraining</a:t>
            </a:r>
          </a:p>
        </p:txBody>
      </p:sp>
      <p:sp>
        <p:nvSpPr>
          <p:cNvPr id="3" name="Tijdelijke aanduiding voor inhoud 2"/>
          <p:cNvSpPr>
            <a:spLocks noGrp="1"/>
          </p:cNvSpPr>
          <p:nvPr>
            <p:ph idx="1"/>
          </p:nvPr>
        </p:nvSpPr>
        <p:spPr>
          <a:xfrm>
            <a:off x="838200" y="1190371"/>
            <a:ext cx="10515600" cy="5522384"/>
          </a:xfrm>
        </p:spPr>
        <p:txBody>
          <a:bodyPr>
            <a:noAutofit/>
          </a:bodyPr>
          <a:lstStyle/>
          <a:p>
            <a:pPr marL="0" indent="0">
              <a:buNone/>
            </a:pPr>
            <a:r>
              <a:rPr lang="nl-BE" sz="2000" b="1" dirty="0">
                <a:solidFill>
                  <a:schemeClr val="accent6">
                    <a:lumMod val="50000"/>
                  </a:schemeClr>
                </a:solidFill>
                <a:latin typeface="Quicksand Light" panose="00000400000000000000" pitchFamily="2" charset="0"/>
              </a:rPr>
              <a:t>Probeer je kind aan de start van zijn kleuterloopbaan zindelijk te krijgen.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Natuurlijk bepaalt elk kind zijn eigen tempo.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Wij houden hier rekening mee en bespreken dit met iedere ouder.</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Indien je kindje nog niet zindelijk is, geef je dit allemaal mee met je kind: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reservekledij (met naam) (worden op school bewaard)</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een pak luiers (geen broekpampers) (met naam)</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een pak natte doekjes (met naam)</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een plastic zak</a:t>
            </a:r>
            <a:br>
              <a:rPr lang="nl-BE" sz="2000" b="1" dirty="0">
                <a:solidFill>
                  <a:schemeClr val="accent6">
                    <a:lumMod val="50000"/>
                  </a:schemeClr>
                </a:solidFill>
                <a:latin typeface="Quicksand Light" panose="00000400000000000000" pitchFamily="2" charset="0"/>
              </a:rPr>
            </a:br>
            <a:endParaRPr lang="nl-BE"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Wanneer de Pampers (Geen broekpampers) of doekjes op zijn, laat de juf dit weten.</a:t>
            </a:r>
          </a:p>
          <a:p>
            <a:pPr marL="0" indent="0">
              <a:buNone/>
            </a:pPr>
            <a:r>
              <a:rPr lang="nl-BE" sz="2000" b="1" dirty="0">
                <a:solidFill>
                  <a:schemeClr val="accent6">
                    <a:lumMod val="50000"/>
                  </a:schemeClr>
                </a:solidFill>
                <a:latin typeface="Quicksand Light" panose="00000400000000000000" pitchFamily="2" charset="0"/>
              </a:rPr>
              <a:t>Komen er vuile kleedjes mee, gelieve de dag nadien nieuwe kleertjes mee te geven.</a:t>
            </a:r>
          </a:p>
          <a:p>
            <a:pPr marL="0" indent="0">
              <a:buNone/>
            </a:pPr>
            <a:endParaRPr lang="nl-BE"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Er is een mogelijkheid om een zindelijkheid box uit te lenen bij ons op school.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Hierin zit alles wat je nodig hebt om met je kind aan de slag te gaan. </a:t>
            </a:r>
          </a:p>
          <a:p>
            <a:pPr marL="0" indent="0">
              <a:buNone/>
            </a:pPr>
            <a:r>
              <a:rPr lang="nl-BE" sz="2000" b="1" dirty="0">
                <a:solidFill>
                  <a:schemeClr val="accent6">
                    <a:lumMod val="50000"/>
                  </a:schemeClr>
                </a:solidFill>
                <a:latin typeface="Quicksand Light" panose="00000400000000000000" pitchFamily="2" charset="0"/>
              </a:rPr>
              <a:t>De werking van deze doos wordt ook in de klas gebruikt.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Meer info? Vraag het zeker aan de juf.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6840" y="2108776"/>
            <a:ext cx="1586079" cy="1775719"/>
          </a:xfrm>
          <a:prstGeom prst="rect">
            <a:avLst/>
          </a:prstGeom>
        </p:spPr>
      </p:pic>
    </p:spTree>
    <p:extLst>
      <p:ext uri="{BB962C8B-B14F-4D97-AF65-F5344CB8AC3E}">
        <p14:creationId xmlns:p14="http://schemas.microsoft.com/office/powerpoint/2010/main" val="2854194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p:txBody>
          <a:bodyPr>
            <a:normAutofit/>
          </a:bodyPr>
          <a:lstStyle/>
          <a:p>
            <a:r>
              <a:rPr lang="nl-BE" sz="4000" dirty="0">
                <a:solidFill>
                  <a:schemeClr val="accent6">
                    <a:lumMod val="50000"/>
                  </a:schemeClr>
                </a:solidFill>
                <a:latin typeface="KG Second Chances Sketch" panose="02000000000000000000" pitchFamily="2" charset="0"/>
              </a:rPr>
              <a:t>Contact</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9" y="1436914"/>
            <a:ext cx="10892414" cy="4317934"/>
          </a:xfrm>
        </p:spPr>
        <p:txBody>
          <a:bodyPr>
            <a:noAutofit/>
          </a:bodyPr>
          <a:lstStyle/>
          <a:p>
            <a:pPr marL="0" lvl="0" indent="0">
              <a:buClr>
                <a:srgbClr val="E1605D"/>
              </a:buClr>
              <a:buNone/>
            </a:pPr>
            <a:endParaRPr lang="nl-BE" sz="900"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Wij communiceren graag via mailverkeer en het ouderplatform </a:t>
            </a:r>
            <a:r>
              <a:rPr lang="nl-BE" sz="2000" b="1" dirty="0" err="1">
                <a:solidFill>
                  <a:schemeClr val="accent6">
                    <a:lumMod val="50000"/>
                  </a:schemeClr>
                </a:solidFill>
                <a:latin typeface="Quicksand Light" panose="00000400000000000000" pitchFamily="2" charset="0"/>
              </a:rPr>
              <a:t>Broekx</a:t>
            </a:r>
            <a:r>
              <a:rPr lang="nl-BE" sz="2000" b="1" dirty="0">
                <a:solidFill>
                  <a:schemeClr val="accent6">
                    <a:lumMod val="50000"/>
                  </a:schemeClr>
                </a:solidFill>
                <a:latin typeface="Quicksand Light" panose="00000400000000000000" pitchFamily="2" charset="0"/>
              </a:rPr>
              <a:t>.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Hier kan je alles terug vinden van onze klaswerking, belangrijke </a:t>
            </a:r>
            <a:r>
              <a:rPr lang="nl-NL" sz="2000" b="1" dirty="0" err="1">
                <a:solidFill>
                  <a:schemeClr val="accent6">
                    <a:lumMod val="50000"/>
                  </a:schemeClr>
                </a:solidFill>
                <a:latin typeface="Quicksand Light" panose="00000400000000000000" pitchFamily="2" charset="0"/>
              </a:rPr>
              <a:t>data’s</a:t>
            </a:r>
            <a:r>
              <a:rPr lang="nl-NL" sz="2000" b="1" dirty="0">
                <a:solidFill>
                  <a:schemeClr val="accent6">
                    <a:lumMod val="50000"/>
                  </a:schemeClr>
                </a:solidFill>
                <a:latin typeface="Quicksand Light" panose="00000400000000000000" pitchFamily="2" charset="0"/>
              </a:rPr>
              <a:t> of informatie die nodig is voor jullie als ouders. </a:t>
            </a:r>
            <a:br>
              <a:rPr lang="nl-NL" sz="2000" b="1" dirty="0">
                <a:solidFill>
                  <a:schemeClr val="accent6">
                    <a:lumMod val="50000"/>
                  </a:schemeClr>
                </a:solidFill>
                <a:latin typeface="Quicksand Light" panose="00000400000000000000" pitchFamily="2" charset="0"/>
              </a:rPr>
            </a:br>
            <a:r>
              <a:rPr lang="nl-NL" sz="2000" b="1" dirty="0" err="1">
                <a:solidFill>
                  <a:schemeClr val="accent6">
                    <a:lumMod val="50000"/>
                  </a:schemeClr>
                </a:solidFill>
                <a:latin typeface="Quicksand Light" panose="00000400000000000000" pitchFamily="2" charset="0"/>
              </a:rPr>
              <a:t>Log-in</a:t>
            </a:r>
            <a:r>
              <a:rPr lang="nl-NL" sz="2000" b="1" dirty="0">
                <a:solidFill>
                  <a:schemeClr val="accent6">
                    <a:lumMod val="50000"/>
                  </a:schemeClr>
                </a:solidFill>
                <a:latin typeface="Quicksand Light" panose="00000400000000000000" pitchFamily="2" charset="0"/>
              </a:rPr>
              <a:t> gegevens kan je steeds opvragen via het mailadres van het </a:t>
            </a:r>
            <a:r>
              <a:rPr lang="nl-NL" sz="2000" b="1" dirty="0">
                <a:solidFill>
                  <a:schemeClr val="accent6">
                    <a:lumMod val="50000"/>
                  </a:schemeClr>
                </a:solidFill>
                <a:latin typeface="Quicksand Light" panose="00000400000000000000" pitchFamily="2" charset="0"/>
                <a:hlinkClick r:id="rId2"/>
              </a:rPr>
              <a:t>secretariaat@denakker.be</a:t>
            </a:r>
            <a:r>
              <a:rPr lang="nl-NL" sz="2000" b="1" dirty="0">
                <a:solidFill>
                  <a:schemeClr val="accent6">
                    <a:lumMod val="50000"/>
                  </a:schemeClr>
                </a:solidFill>
                <a:latin typeface="Quicksand Light" panose="00000400000000000000" pitchFamily="2" charset="0"/>
              </a:rPr>
              <a:t> </a:t>
            </a:r>
          </a:p>
          <a:p>
            <a:pPr marL="289800" lvl="1" indent="0">
              <a:buNone/>
            </a:pPr>
            <a:endParaRPr lang="nl-NL" sz="2000" b="1" dirty="0">
              <a:solidFill>
                <a:schemeClr val="accent6">
                  <a:lumMod val="50000"/>
                </a:schemeClr>
              </a:solidFill>
              <a:latin typeface="Quicksand Light" panose="00000400000000000000" pitchFamily="2" charset="0"/>
            </a:endParaRPr>
          </a:p>
          <a:p>
            <a:pPr lvl="1"/>
            <a:r>
              <a:rPr lang="nl-NL" sz="2000" b="1" dirty="0">
                <a:solidFill>
                  <a:schemeClr val="accent6">
                    <a:lumMod val="50000"/>
                  </a:schemeClr>
                </a:solidFill>
                <a:latin typeface="Quicksand Light" panose="00000400000000000000" pitchFamily="2" charset="0"/>
              </a:rPr>
              <a:t>Nieuwe kleuters krijgen aan de start ‘een startboekje’ om jullie op de hoogte te houden van de eerste periode. Ook is hier de kans om ons op de hoogte te stellen indien nodig. Als deze periode vlot verloopt, zal dit boekje niet meer nodig zijn en kan het thuis bewaard worden. Indien je kleuter een startboekje heeft, dient dit elke dag in de tas te zitten en bewaard worden in het kaftje. </a:t>
            </a:r>
          </a:p>
          <a:p>
            <a:pPr marL="289800" lvl="1" indent="0">
              <a:buNone/>
            </a:pPr>
            <a:endParaRPr lang="nl-NL" sz="2000"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Liedjes en versjes worden op het ouderplatform weergegeven. </a:t>
            </a:r>
            <a:endParaRPr lang="nl-NL" sz="1100" b="1" dirty="0">
              <a:solidFill>
                <a:schemeClr val="accent6">
                  <a:lumMod val="50000"/>
                </a:schemeClr>
              </a:solidFill>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3"/>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4"/>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5">
                  <a:extLst>
                    <a:ext uri="{96DAC541-7B7A-43D3-8B79-37D633B846F1}">
                      <asvg:svgBlip xmlns:asvg="http://schemas.microsoft.com/office/drawing/2016/SVG/main" r:embed="rId6"/>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7"/>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3076" name="Picture 4" descr="Email, mail icon">
            <a:extLst>
              <a:ext uri="{FF2B5EF4-FFF2-40B4-BE49-F238E27FC236}">
                <a16:creationId xmlns:a16="http://schemas.microsoft.com/office/drawing/2014/main" id="{DB27697E-77F8-4214-A447-047828C3BD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4708" y="164314"/>
            <a:ext cx="1125338" cy="8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84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dirty="0">
                <a:solidFill>
                  <a:schemeClr val="accent6">
                    <a:lumMod val="50000"/>
                  </a:schemeClr>
                </a:solidFill>
                <a:latin typeface="KG Second Chances Sketch" panose="02000000000000000000" pitchFamily="2" charset="0"/>
              </a:rPr>
              <a:t>Contact</a:t>
            </a:r>
            <a:endParaRPr lang="nl-BE" sz="4000" dirty="0">
              <a:solidFill>
                <a:schemeClr val="accent6">
                  <a:lumMod val="50000"/>
                </a:schemeClr>
              </a:solidFill>
            </a:endParaRPr>
          </a:p>
        </p:txBody>
      </p:sp>
      <p:sp>
        <p:nvSpPr>
          <p:cNvPr id="3" name="Tijdelijke aanduiding voor inhoud 2"/>
          <p:cNvSpPr>
            <a:spLocks noGrp="1"/>
          </p:cNvSpPr>
          <p:nvPr>
            <p:ph idx="1"/>
          </p:nvPr>
        </p:nvSpPr>
        <p:spPr>
          <a:xfrm>
            <a:off x="838200" y="1675448"/>
            <a:ext cx="10515600" cy="4851083"/>
          </a:xfrm>
        </p:spPr>
        <p:txBody>
          <a:bodyPr>
            <a:noAutofit/>
          </a:bodyPr>
          <a:lstStyle/>
          <a:p>
            <a:pPr lvl="1"/>
            <a:r>
              <a:rPr lang="nl-NL" sz="2000" b="1" dirty="0">
                <a:solidFill>
                  <a:schemeClr val="accent6">
                    <a:lumMod val="50000"/>
                  </a:schemeClr>
                </a:solidFill>
                <a:latin typeface="Quicksand Light" panose="00000400000000000000" pitchFamily="2" charset="0"/>
              </a:rPr>
              <a:t>Aarzel zeker niet om ons aan te spreken of contact op te nemen.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Schrijft u liever een briefje met informatie? Plak het op de brooddoos van je kind!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Dan komt het snel bij de juf terecht.</a:t>
            </a:r>
          </a:p>
          <a:p>
            <a:pPr lvl="1"/>
            <a:endParaRPr lang="nl-NL" sz="2000" dirty="0">
              <a:solidFill>
                <a:srgbClr val="E1605D"/>
              </a:solidFill>
              <a:latin typeface="Quicksand Light" panose="00000400000000000000" pitchFamily="2" charset="0"/>
            </a:endParaRPr>
          </a:p>
          <a:p>
            <a:pPr lvl="1"/>
            <a:r>
              <a:rPr lang="nl-NL" sz="2000" b="1" dirty="0">
                <a:solidFill>
                  <a:schemeClr val="accent6">
                    <a:lumMod val="50000"/>
                  </a:schemeClr>
                </a:solidFill>
                <a:latin typeface="Quicksand Light" panose="00000400000000000000" pitchFamily="2" charset="0"/>
                <a:hlinkClick r:id="rId2"/>
              </a:rPr>
              <a:t>kleuterteam@denakker.be</a:t>
            </a:r>
            <a:endParaRPr lang="nl-NL" sz="2000" b="1" dirty="0">
              <a:solidFill>
                <a:schemeClr val="accent6">
                  <a:lumMod val="50000"/>
                </a:schemeClr>
              </a:solidFill>
              <a:latin typeface="Quicksand Light" panose="00000400000000000000" pitchFamily="2" charset="0"/>
            </a:endParaRPr>
          </a:p>
          <a:p>
            <a:pPr lvl="1"/>
            <a:r>
              <a:rPr lang="nl-NL" sz="2000" b="1" dirty="0">
                <a:solidFill>
                  <a:schemeClr val="accent6">
                    <a:lumMod val="50000"/>
                  </a:schemeClr>
                </a:solidFill>
                <a:latin typeface="Quicksand Light" panose="00000400000000000000" pitchFamily="2" charset="0"/>
                <a:hlinkClick r:id="rId3"/>
              </a:rPr>
              <a:t>turnmeester@denakker.be</a:t>
            </a:r>
            <a:r>
              <a:rPr lang="nl-NL" sz="2000" b="1" dirty="0">
                <a:solidFill>
                  <a:schemeClr val="accent6">
                    <a:lumMod val="50000"/>
                  </a:schemeClr>
                </a:solidFill>
                <a:latin typeface="Quicksand Light" panose="00000400000000000000" pitchFamily="2" charset="0"/>
              </a:rPr>
              <a:t> 	 	</a:t>
            </a:r>
          </a:p>
          <a:p>
            <a:pPr marL="457200" lvl="1" indent="0">
              <a:buNone/>
            </a:pPr>
            <a:endParaRPr lang="nl-NL"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De </a:t>
            </a:r>
            <a:r>
              <a:rPr lang="nl-BE" sz="2000" b="1" dirty="0" err="1">
                <a:solidFill>
                  <a:schemeClr val="accent6">
                    <a:lumMod val="50000"/>
                  </a:schemeClr>
                </a:solidFill>
                <a:latin typeface="Quicksand Light" panose="00000400000000000000" pitchFamily="2" charset="0"/>
              </a:rPr>
              <a:t>ankerjuf</a:t>
            </a:r>
            <a:r>
              <a:rPr lang="nl-BE" sz="2000" b="1" dirty="0">
                <a:solidFill>
                  <a:schemeClr val="accent6">
                    <a:lumMod val="50000"/>
                  </a:schemeClr>
                </a:solidFill>
                <a:latin typeface="Quicksand Light" panose="00000400000000000000" pitchFamily="2" charset="0"/>
              </a:rPr>
              <a:t> zal altijd de tijd nemen om je mails te beantwoorden, dit binnen de twee werkdagen.</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Wens je meteen reactie? Dan bel je beter even naar de school tijdens de schooluren. </a:t>
            </a:r>
          </a:p>
        </p:txBody>
      </p:sp>
    </p:spTree>
    <p:extLst>
      <p:ext uri="{BB962C8B-B14F-4D97-AF65-F5344CB8AC3E}">
        <p14:creationId xmlns:p14="http://schemas.microsoft.com/office/powerpoint/2010/main" val="457686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51861" y="244144"/>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Belangrijke </a:t>
            </a:r>
            <a:r>
              <a:rPr lang="nl-BE" sz="4000" dirty="0" err="1">
                <a:solidFill>
                  <a:schemeClr val="accent6">
                    <a:lumMod val="50000"/>
                  </a:schemeClr>
                </a:solidFill>
                <a:latin typeface="KG Second Chances Sketch" panose="02000000000000000000" pitchFamily="2" charset="0"/>
              </a:rPr>
              <a:t>data’s</a:t>
            </a:r>
            <a:endParaRPr lang="nl-BE" sz="4000" dirty="0">
              <a:solidFill>
                <a:schemeClr val="accent6">
                  <a:lumMod val="50000"/>
                </a:schemeClr>
              </a:solidFill>
              <a:latin typeface="KG Second Chances Sketch" panose="02000000000000000000" pitchFamily="2" charset="0"/>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
        <p:nvSpPr>
          <p:cNvPr id="15" name="Tijdelijke aanduiding voor inhoud 14">
            <a:extLst>
              <a:ext uri="{FF2B5EF4-FFF2-40B4-BE49-F238E27FC236}">
                <a16:creationId xmlns:a16="http://schemas.microsoft.com/office/drawing/2014/main" id="{779106B8-D7EA-4BC1-9913-43BBDC9DF2B8}"/>
              </a:ext>
            </a:extLst>
          </p:cNvPr>
          <p:cNvSpPr>
            <a:spLocks noGrp="1"/>
          </p:cNvSpPr>
          <p:nvPr>
            <p:ph idx="1"/>
          </p:nvPr>
        </p:nvSpPr>
        <p:spPr>
          <a:xfrm>
            <a:off x="535751" y="1558143"/>
            <a:ext cx="2819845" cy="4351338"/>
          </a:xfrm>
          <a:solidFill>
            <a:schemeClr val="bg1"/>
          </a:solidFill>
          <a:ln>
            <a:solidFill>
              <a:schemeClr val="accent6">
                <a:lumMod val="60000"/>
                <a:lumOff val="40000"/>
              </a:schemeClr>
            </a:solidFill>
          </a:ln>
        </p:spPr>
        <p:txBody>
          <a:bodyPr>
            <a:normAutofit fontScale="85000" lnSpcReduction="20000"/>
          </a:bodyPr>
          <a:lstStyle/>
          <a:p>
            <a:pPr marL="0" indent="0">
              <a:buNone/>
            </a:pPr>
            <a:r>
              <a:rPr lang="nl-BE" dirty="0"/>
              <a:t>Watergewenning K3</a:t>
            </a:r>
          </a:p>
          <a:p>
            <a:r>
              <a:rPr lang="nl-BE" dirty="0"/>
              <a:t>20 september</a:t>
            </a:r>
          </a:p>
          <a:p>
            <a:r>
              <a:rPr lang="nl-BE" dirty="0"/>
              <a:t>18 okt</a:t>
            </a:r>
          </a:p>
          <a:p>
            <a:r>
              <a:rPr lang="nl-BE" dirty="0"/>
              <a:t>15 nov</a:t>
            </a:r>
          </a:p>
          <a:p>
            <a:r>
              <a:rPr lang="nl-BE" dirty="0"/>
              <a:t>13 dec</a:t>
            </a:r>
          </a:p>
          <a:p>
            <a:r>
              <a:rPr lang="nl-BE" dirty="0"/>
              <a:t>17 jan</a:t>
            </a:r>
          </a:p>
          <a:p>
            <a:r>
              <a:rPr lang="nl-BE" dirty="0"/>
              <a:t>21 </a:t>
            </a:r>
            <a:r>
              <a:rPr lang="nl-BE" dirty="0" err="1"/>
              <a:t>febr</a:t>
            </a:r>
            <a:endParaRPr lang="nl-BE" dirty="0"/>
          </a:p>
          <a:p>
            <a:r>
              <a:rPr lang="nl-BE" dirty="0"/>
              <a:t>21 maart</a:t>
            </a:r>
          </a:p>
          <a:p>
            <a:r>
              <a:rPr lang="nl-BE" dirty="0"/>
              <a:t>25 april</a:t>
            </a:r>
          </a:p>
          <a:p>
            <a:r>
              <a:rPr lang="nl-BE" dirty="0"/>
              <a:t>23 mei</a:t>
            </a:r>
          </a:p>
          <a:p>
            <a:r>
              <a:rPr lang="nl-BE" dirty="0"/>
              <a:t>20 juni</a:t>
            </a:r>
          </a:p>
        </p:txBody>
      </p:sp>
      <p:sp>
        <p:nvSpPr>
          <p:cNvPr id="16" name="Tijdelijke aanduiding voor inhoud 14">
            <a:extLst>
              <a:ext uri="{FF2B5EF4-FFF2-40B4-BE49-F238E27FC236}">
                <a16:creationId xmlns:a16="http://schemas.microsoft.com/office/drawing/2014/main" id="{F53D0760-BAC5-43E0-A68C-31604FCC6187}"/>
              </a:ext>
            </a:extLst>
          </p:cNvPr>
          <p:cNvSpPr txBox="1">
            <a:spLocks/>
          </p:cNvSpPr>
          <p:nvPr/>
        </p:nvSpPr>
        <p:spPr>
          <a:xfrm>
            <a:off x="3527985" y="1558143"/>
            <a:ext cx="2819845" cy="4351338"/>
          </a:xfrm>
          <a:prstGeom prst="rect">
            <a:avLst/>
          </a:prstGeom>
          <a:solidFill>
            <a:schemeClr val="bg1"/>
          </a:solidFill>
          <a:ln>
            <a:solidFill>
              <a:schemeClr val="accent6">
                <a:lumMod val="60000"/>
                <a:lumOff val="40000"/>
              </a:schemeClr>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a:t>Verjaardagsfeest</a:t>
            </a:r>
          </a:p>
          <a:p>
            <a:r>
              <a:rPr lang="nl-BE" sz="2400" dirty="0"/>
              <a:t>25 sept </a:t>
            </a:r>
            <a:r>
              <a:rPr lang="nl-BE" sz="1800" dirty="0"/>
              <a:t>(+ jarigen aug)</a:t>
            </a:r>
          </a:p>
          <a:p>
            <a:r>
              <a:rPr lang="nl-BE" sz="2400" dirty="0"/>
              <a:t>23 okt</a:t>
            </a:r>
          </a:p>
          <a:p>
            <a:r>
              <a:rPr lang="nl-BE" sz="2400" dirty="0"/>
              <a:t>27 nov</a:t>
            </a:r>
          </a:p>
          <a:p>
            <a:r>
              <a:rPr lang="nl-BE" sz="2400" dirty="0"/>
              <a:t>18 dec</a:t>
            </a:r>
          </a:p>
          <a:p>
            <a:r>
              <a:rPr lang="nl-BE" sz="2400" dirty="0"/>
              <a:t>29 jan</a:t>
            </a:r>
          </a:p>
          <a:p>
            <a:r>
              <a:rPr lang="nl-BE" sz="2400" dirty="0"/>
              <a:t>26 </a:t>
            </a:r>
            <a:r>
              <a:rPr lang="nl-BE" sz="2400" dirty="0" err="1"/>
              <a:t>febr</a:t>
            </a:r>
            <a:endParaRPr lang="nl-BE" sz="2400" dirty="0"/>
          </a:p>
          <a:p>
            <a:r>
              <a:rPr lang="nl-BE" sz="2400" dirty="0"/>
              <a:t>26 maart</a:t>
            </a:r>
          </a:p>
          <a:p>
            <a:r>
              <a:rPr lang="nl-BE" sz="2400" dirty="0"/>
              <a:t>30 april</a:t>
            </a:r>
          </a:p>
          <a:p>
            <a:r>
              <a:rPr lang="nl-BE" sz="2400" dirty="0"/>
              <a:t>28 mei</a:t>
            </a:r>
          </a:p>
          <a:p>
            <a:r>
              <a:rPr lang="nl-BE" sz="2400" dirty="0"/>
              <a:t>18 juni </a:t>
            </a:r>
            <a:r>
              <a:rPr lang="nl-BE" sz="1800" dirty="0"/>
              <a:t>(+ jarigen juli)</a:t>
            </a:r>
          </a:p>
        </p:txBody>
      </p:sp>
      <p:sp>
        <p:nvSpPr>
          <p:cNvPr id="17" name="Tijdelijke aanduiding voor inhoud 14">
            <a:extLst>
              <a:ext uri="{FF2B5EF4-FFF2-40B4-BE49-F238E27FC236}">
                <a16:creationId xmlns:a16="http://schemas.microsoft.com/office/drawing/2014/main" id="{46C34CF5-5A87-4A41-99AC-A04BA5D15120}"/>
              </a:ext>
            </a:extLst>
          </p:cNvPr>
          <p:cNvSpPr txBox="1">
            <a:spLocks/>
          </p:cNvSpPr>
          <p:nvPr/>
        </p:nvSpPr>
        <p:spPr>
          <a:xfrm>
            <a:off x="6578942" y="1558143"/>
            <a:ext cx="5328815" cy="4351338"/>
          </a:xfrm>
          <a:prstGeom prst="rect">
            <a:avLst/>
          </a:prstGeom>
          <a:solidFill>
            <a:schemeClr val="bg1"/>
          </a:solidFill>
          <a:ln>
            <a:solidFill>
              <a:schemeClr val="accent6">
                <a:lumMod val="60000"/>
                <a:lumOff val="40000"/>
              </a:schemeClr>
            </a:solidFill>
          </a:ln>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0" lang="nl-BE" sz="5500" b="0" i="0" u="none" strike="noStrike" kern="1200" cap="none" spc="0" normalizeH="0" baseline="0" noProof="0" dirty="0">
                <a:ln>
                  <a:noFill/>
                </a:ln>
                <a:solidFill>
                  <a:prstClr val="black"/>
                </a:solidFill>
                <a:effectLst/>
                <a:uLnTx/>
                <a:uFillTx/>
                <a:latin typeface="Calibri" panose="020F0502020204030204"/>
                <a:ea typeface="+mn-ea"/>
                <a:cs typeface="+mn-cs"/>
              </a:rPr>
              <a:t>Bijzondere </a:t>
            </a:r>
            <a:r>
              <a:rPr kumimoji="0" lang="nl-BE" sz="5500" b="0" i="0" u="none" strike="noStrike" kern="1200" cap="none" spc="0" normalizeH="0" baseline="0" noProof="0" dirty="0" err="1">
                <a:ln>
                  <a:noFill/>
                </a:ln>
                <a:solidFill>
                  <a:prstClr val="black"/>
                </a:solidFill>
                <a:effectLst/>
                <a:uLnTx/>
                <a:uFillTx/>
                <a:latin typeface="Calibri" panose="020F0502020204030204"/>
                <a:ea typeface="+mn-ea"/>
                <a:cs typeface="+mn-cs"/>
              </a:rPr>
              <a:t>data’s</a:t>
            </a:r>
            <a:r>
              <a:rPr kumimoji="0" lang="nl-BE" sz="55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nl-BE" sz="1900" dirty="0"/>
          </a:p>
          <a:p>
            <a:pPr marL="0" indent="0">
              <a:buFont typeface="Arial" panose="020B0604020202020204" pitchFamily="34" charset="0"/>
              <a:buNone/>
            </a:pPr>
            <a:r>
              <a:rPr lang="nl-BE" sz="1900" dirty="0"/>
              <a:t>Thema- avond rond zindelijkheid:  9 sept 2024 en 3 </a:t>
            </a:r>
            <a:r>
              <a:rPr lang="nl-BE" sz="1900" dirty="0" err="1"/>
              <a:t>febr</a:t>
            </a:r>
            <a:r>
              <a:rPr lang="nl-BE" sz="1900" dirty="0"/>
              <a:t> 2025</a:t>
            </a:r>
          </a:p>
          <a:p>
            <a:pPr marL="0" indent="0">
              <a:buNone/>
            </a:pPr>
            <a:r>
              <a:rPr lang="nl-BE" sz="1900" dirty="0"/>
              <a:t>Gezondheidsweek: 23 – 27 september 2024</a:t>
            </a:r>
          </a:p>
          <a:p>
            <a:pPr marL="0" indent="0">
              <a:buNone/>
            </a:pPr>
            <a:r>
              <a:rPr lang="nl-BE" sz="1900" dirty="0"/>
              <a:t>Sponsorloop: 27 september 2024</a:t>
            </a:r>
          </a:p>
          <a:p>
            <a:pPr marL="0" indent="0">
              <a:buNone/>
            </a:pPr>
            <a:r>
              <a:rPr lang="nl-BE" sz="1900" dirty="0"/>
              <a:t>Grootouderfeest: 21 oktober 2024</a:t>
            </a:r>
          </a:p>
          <a:p>
            <a:pPr marL="0" indent="0">
              <a:buNone/>
            </a:pPr>
            <a:r>
              <a:rPr lang="nl-BE" sz="1900" dirty="0"/>
              <a:t>Toneel Jo van </a:t>
            </a:r>
            <a:r>
              <a:rPr lang="nl-BE" sz="1900" dirty="0" err="1"/>
              <a:t>dijck</a:t>
            </a:r>
            <a:r>
              <a:rPr lang="nl-BE" sz="1900" dirty="0"/>
              <a:t> (op school): 4 november 2024</a:t>
            </a:r>
          </a:p>
          <a:p>
            <a:pPr marL="0" indent="0">
              <a:buNone/>
            </a:pPr>
            <a:r>
              <a:rPr lang="nl-BE" sz="1900" dirty="0"/>
              <a:t>Toneel Leopoldsburg </a:t>
            </a:r>
            <a:r>
              <a:rPr lang="nl-BE" sz="1900" dirty="0" err="1"/>
              <a:t>voorm</a:t>
            </a:r>
            <a:r>
              <a:rPr lang="nl-BE" sz="1900" dirty="0"/>
              <a:t>: 10 februari 2025</a:t>
            </a:r>
          </a:p>
          <a:p>
            <a:pPr marL="0" indent="0">
              <a:buNone/>
            </a:pPr>
            <a:r>
              <a:rPr lang="nl-BE" sz="1900" dirty="0"/>
              <a:t>Schoolfotograaf: </a:t>
            </a:r>
            <a:r>
              <a:rPr lang="nl-BE" sz="1900"/>
              <a:t>11 februari 2025</a:t>
            </a:r>
            <a:endParaRPr lang="nl-BE" sz="1900" dirty="0"/>
          </a:p>
          <a:p>
            <a:pPr marL="0" indent="0">
              <a:buNone/>
            </a:pPr>
            <a:r>
              <a:rPr lang="nl-BE" sz="1900" dirty="0"/>
              <a:t>Paasviering met ouders: 4 april 2025</a:t>
            </a:r>
          </a:p>
          <a:p>
            <a:pPr marL="0" indent="0">
              <a:buNone/>
            </a:pPr>
            <a:r>
              <a:rPr lang="nl-BE" sz="1900" dirty="0"/>
              <a:t>Schoolfeest: 24 mei 2025</a:t>
            </a:r>
          </a:p>
          <a:p>
            <a:pPr marL="0" indent="0">
              <a:buNone/>
            </a:pPr>
            <a:r>
              <a:rPr lang="nl-BE" sz="1900" dirty="0"/>
              <a:t>Sportdag kleuters: 13 juni 2025 (op school)</a:t>
            </a:r>
          </a:p>
          <a:p>
            <a:pPr marL="0" indent="0">
              <a:buNone/>
            </a:pPr>
            <a:r>
              <a:rPr lang="nl-BE" sz="1900" dirty="0"/>
              <a:t>Schoolreis kleuters: 19 juni 2025</a:t>
            </a:r>
          </a:p>
          <a:p>
            <a:pPr marL="0" indent="0">
              <a:buNone/>
            </a:pPr>
            <a:r>
              <a:rPr lang="nl-BE" sz="1900" dirty="0"/>
              <a:t>Proclamatie K3: 25 juni 2025 (</a:t>
            </a:r>
            <a:r>
              <a:rPr lang="nl-BE" sz="1900" dirty="0" err="1"/>
              <a:t>voorm</a:t>
            </a:r>
            <a:r>
              <a:rPr lang="nl-BE" sz="1900" dirty="0"/>
              <a:t>)</a:t>
            </a:r>
          </a:p>
          <a:p>
            <a:pPr marL="0" indent="0">
              <a:buNone/>
            </a:pPr>
            <a:endParaRPr lang="nl-BE" sz="1400" dirty="0"/>
          </a:p>
          <a:p>
            <a:pPr marL="0" indent="0">
              <a:buNone/>
            </a:pPr>
            <a:r>
              <a:rPr lang="nl-BE" sz="3600" dirty="0"/>
              <a:t>Vrije dagen voor de kinderen: </a:t>
            </a:r>
          </a:p>
          <a:p>
            <a:pPr marL="0" indent="0">
              <a:buNone/>
            </a:pPr>
            <a:r>
              <a:rPr lang="nl-BE" sz="2000" dirty="0"/>
              <a:t>2 oktober – 22 januari – 5 februari – 17 februari – 2 mei – 30 mei brugdag </a:t>
            </a:r>
          </a:p>
          <a:p>
            <a:pPr marL="0" indent="0">
              <a:buNone/>
            </a:pPr>
            <a:endParaRPr lang="nl-BE" sz="1400" dirty="0"/>
          </a:p>
          <a:p>
            <a:pPr marL="0" indent="0">
              <a:buNone/>
            </a:pPr>
            <a:r>
              <a:rPr lang="nl-BE" sz="3600" dirty="0"/>
              <a:t>Oudercontacten</a:t>
            </a:r>
            <a:r>
              <a:rPr lang="nl-BE" sz="1400" dirty="0"/>
              <a:t>:</a:t>
            </a:r>
          </a:p>
          <a:p>
            <a:pPr marL="0" indent="0">
              <a:buNone/>
            </a:pPr>
            <a:r>
              <a:rPr lang="nl-BE" sz="2000" dirty="0"/>
              <a:t>5 december – 20 maart – 24 juni</a:t>
            </a:r>
          </a:p>
        </p:txBody>
      </p:sp>
    </p:spTree>
    <p:extLst>
      <p:ext uri="{BB962C8B-B14F-4D97-AF65-F5344CB8AC3E}">
        <p14:creationId xmlns:p14="http://schemas.microsoft.com/office/powerpoint/2010/main" val="432388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48350" y="365125"/>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BEDANKT!</a:t>
            </a:r>
          </a:p>
        </p:txBody>
      </p:sp>
      <p:sp>
        <p:nvSpPr>
          <p:cNvPr id="3" name="Tijdelijke aanduiding voor inhoud 2"/>
          <p:cNvSpPr>
            <a:spLocks noGrp="1"/>
          </p:cNvSpPr>
          <p:nvPr>
            <p:ph idx="1"/>
          </p:nvPr>
        </p:nvSpPr>
        <p:spPr/>
        <p:txBody>
          <a:bodyPr>
            <a:normAutofit fontScale="92500" lnSpcReduction="10000"/>
          </a:bodyPr>
          <a:lstStyle/>
          <a:p>
            <a:pPr marL="0" indent="0" algn="r">
              <a:buNone/>
            </a:pPr>
            <a:r>
              <a:rPr lang="nl-BE" b="1" dirty="0">
                <a:solidFill>
                  <a:schemeClr val="accent6">
                    <a:lumMod val="50000"/>
                  </a:schemeClr>
                </a:solidFill>
                <a:latin typeface="Quicksand Light" panose="00000400000000000000" pitchFamily="2" charset="0"/>
              </a:rPr>
              <a:t>Dank je wel lieve ouders </a:t>
            </a:r>
            <a:br>
              <a:rPr lang="nl-BE" b="1" dirty="0">
                <a:solidFill>
                  <a:schemeClr val="accent6">
                    <a:lumMod val="50000"/>
                  </a:schemeClr>
                </a:solidFill>
                <a:latin typeface="Quicksand Light" panose="00000400000000000000" pitchFamily="2" charset="0"/>
              </a:rPr>
            </a:br>
            <a:r>
              <a:rPr lang="nl-BE" b="1" dirty="0">
                <a:solidFill>
                  <a:schemeClr val="accent6">
                    <a:lumMod val="50000"/>
                  </a:schemeClr>
                </a:solidFill>
                <a:latin typeface="Quicksand Light" panose="00000400000000000000" pitchFamily="2" charset="0"/>
              </a:rPr>
              <a:t>voor jullie </a:t>
            </a:r>
            <a:br>
              <a:rPr lang="nl-BE" b="1" dirty="0">
                <a:solidFill>
                  <a:schemeClr val="accent6">
                    <a:lumMod val="50000"/>
                  </a:schemeClr>
                </a:solidFill>
                <a:latin typeface="Quicksand Light" panose="00000400000000000000" pitchFamily="2" charset="0"/>
              </a:rPr>
            </a:br>
            <a:r>
              <a:rPr lang="nl-BE" b="1" dirty="0">
                <a:solidFill>
                  <a:schemeClr val="accent6">
                    <a:lumMod val="50000"/>
                  </a:schemeClr>
                </a:solidFill>
                <a:latin typeface="Quicksand Light" panose="00000400000000000000" pitchFamily="2" charset="0"/>
              </a:rPr>
              <a:t>vertrouwen in ons. </a:t>
            </a:r>
          </a:p>
          <a:p>
            <a:pPr marL="0" indent="0" algn="r">
              <a:buNone/>
            </a:pPr>
            <a:endParaRPr lang="nl-BE" b="1" dirty="0">
              <a:solidFill>
                <a:schemeClr val="accent6">
                  <a:lumMod val="50000"/>
                </a:schemeClr>
              </a:solidFill>
              <a:latin typeface="Quicksand Light" panose="00000400000000000000" pitchFamily="2" charset="0"/>
            </a:endParaRPr>
          </a:p>
          <a:p>
            <a:pPr marL="0" indent="0" algn="r">
              <a:buNone/>
            </a:pPr>
            <a:r>
              <a:rPr lang="nl-BE" b="1" i="1" dirty="0">
                <a:solidFill>
                  <a:schemeClr val="accent6">
                    <a:lumMod val="50000"/>
                  </a:schemeClr>
                </a:solidFill>
                <a:latin typeface="Quicksand Light" panose="00000400000000000000" pitchFamily="2" charset="0"/>
              </a:rPr>
              <a:t>Wij zullen samen met jullie kleuter</a:t>
            </a:r>
          </a:p>
          <a:p>
            <a:pPr marL="0" indent="0" algn="r">
              <a:buNone/>
            </a:pPr>
            <a:r>
              <a:rPr lang="nl-BE" b="1" i="1" dirty="0">
                <a:solidFill>
                  <a:schemeClr val="accent6">
                    <a:lumMod val="50000"/>
                  </a:schemeClr>
                </a:solidFill>
                <a:latin typeface="Quicksand Light" panose="00000400000000000000" pitchFamily="2" charset="0"/>
              </a:rPr>
              <a:t>samen op weg </a:t>
            </a:r>
          </a:p>
          <a:p>
            <a:pPr marL="0" indent="0" algn="r">
              <a:buNone/>
            </a:pPr>
            <a:r>
              <a:rPr lang="nl-BE" b="1" i="1" dirty="0">
                <a:solidFill>
                  <a:schemeClr val="accent6">
                    <a:lumMod val="50000"/>
                  </a:schemeClr>
                </a:solidFill>
                <a:latin typeface="Quicksand Light" panose="00000400000000000000" pitchFamily="2" charset="0"/>
              </a:rPr>
              <a:t>gaan achter Jezus aan. </a:t>
            </a:r>
          </a:p>
          <a:p>
            <a:pPr marL="0" indent="0" algn="r">
              <a:buNone/>
            </a:pPr>
            <a:endParaRPr lang="nl-BE" b="1" i="1" dirty="0">
              <a:solidFill>
                <a:schemeClr val="accent6">
                  <a:lumMod val="50000"/>
                </a:schemeClr>
              </a:solidFill>
              <a:latin typeface="Quicksand Light" panose="00000400000000000000" pitchFamily="2" charset="0"/>
            </a:endParaRPr>
          </a:p>
          <a:p>
            <a:pPr marL="0" indent="0" algn="r">
              <a:buNone/>
            </a:pPr>
            <a:r>
              <a:rPr lang="nl-BE" b="1" dirty="0">
                <a:solidFill>
                  <a:schemeClr val="accent6">
                    <a:lumMod val="50000"/>
                  </a:schemeClr>
                </a:solidFill>
                <a:latin typeface="Quicksand Light" panose="00000400000000000000" pitchFamily="2" charset="0"/>
              </a:rPr>
              <a:t>Gods zegen,</a:t>
            </a:r>
          </a:p>
          <a:p>
            <a:pPr marL="0" indent="0" algn="r">
              <a:buNone/>
            </a:pPr>
            <a:r>
              <a:rPr lang="nl-BE" b="1" dirty="0">
                <a:solidFill>
                  <a:schemeClr val="accent6">
                    <a:lumMod val="50000"/>
                  </a:schemeClr>
                </a:solidFill>
                <a:latin typeface="Quicksand Light" panose="00000400000000000000" pitchFamily="2" charset="0"/>
              </a:rPr>
              <a:t> uw kleuterteam! </a:t>
            </a:r>
          </a:p>
        </p:txBody>
      </p:sp>
      <p:pic>
        <p:nvPicPr>
          <p:cNvPr id="6" name="Afbeelding 5">
            <a:extLst>
              <a:ext uri="{FF2B5EF4-FFF2-40B4-BE49-F238E27FC236}">
                <a16:creationId xmlns:a16="http://schemas.microsoft.com/office/drawing/2014/main" id="{B4ED7044-437D-4DCB-BAA1-1853C3BF55E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4923" y="0"/>
            <a:ext cx="6858000" cy="6858000"/>
          </a:xfrm>
          <a:prstGeom prst="rect">
            <a:avLst/>
          </a:prstGeom>
        </p:spPr>
      </p:pic>
    </p:spTree>
    <p:extLst>
      <p:ext uri="{BB962C8B-B14F-4D97-AF65-F5344CB8AC3E}">
        <p14:creationId xmlns:p14="http://schemas.microsoft.com/office/powerpoint/2010/main" val="168956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45284" y="352745"/>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Hoe zorgen wij voor uw kleuter?</a:t>
            </a:r>
            <a:endParaRPr lang="nl-BE" sz="4000" dirty="0">
              <a:solidFill>
                <a:schemeClr val="accent6">
                  <a:lumMod val="50000"/>
                </a:schemeClr>
              </a:solidFill>
              <a:latin typeface="KG Second Chances Sketch" panose="02000000000000000000" pitchFamily="2" charset="0"/>
            </a:endParaRPr>
          </a:p>
        </p:txBody>
      </p:sp>
      <p:sp>
        <p:nvSpPr>
          <p:cNvPr id="9" name="Tijdelijke aanduiding voor inhoud 2"/>
          <p:cNvSpPr>
            <a:spLocks noGrp="1"/>
          </p:cNvSpPr>
          <p:nvPr>
            <p:ph idx="1"/>
          </p:nvPr>
        </p:nvSpPr>
        <p:spPr>
          <a:xfrm>
            <a:off x="981804" y="1457479"/>
            <a:ext cx="7776595" cy="5047776"/>
          </a:xfrm>
        </p:spPr>
        <p:txBody>
          <a:bodyPr>
            <a:normAutofit/>
          </a:bodyPr>
          <a:lstStyle/>
          <a:p>
            <a:pPr marL="0" indent="0">
              <a:buNone/>
            </a:pPr>
            <a:br>
              <a:rPr lang="nl-BE" sz="2000" dirty="0">
                <a:latin typeface="Quicksand Light" panose="00000400000000000000" pitchFamily="2" charset="0"/>
              </a:rPr>
            </a:br>
            <a:endParaRPr lang="nl-BE" sz="2000" dirty="0"/>
          </a:p>
          <a:p>
            <a:pPr marL="0" indent="0">
              <a:buNone/>
            </a:pPr>
            <a:endParaRPr lang="nl-BE" sz="2000" dirty="0"/>
          </a:p>
          <a:p>
            <a:pPr marL="0" indent="0">
              <a:buNone/>
            </a:pPr>
            <a:endParaRPr lang="nl-BE" sz="2000" dirty="0"/>
          </a:p>
        </p:txBody>
      </p:sp>
      <p:sp>
        <p:nvSpPr>
          <p:cNvPr id="8" name="Tijdelijke aanduiding voor inhoud 2">
            <a:extLst>
              <a:ext uri="{FF2B5EF4-FFF2-40B4-BE49-F238E27FC236}">
                <a16:creationId xmlns:a16="http://schemas.microsoft.com/office/drawing/2014/main" id="{B06EEFD8-73C2-4666-AD8B-FC2809628A54}"/>
              </a:ext>
            </a:extLst>
          </p:cNvPr>
          <p:cNvSpPr txBox="1">
            <a:spLocks/>
          </p:cNvSpPr>
          <p:nvPr/>
        </p:nvSpPr>
        <p:spPr>
          <a:xfrm>
            <a:off x="8540576" y="1436912"/>
            <a:ext cx="3038475" cy="1917874"/>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nl-BE" sz="3200" dirty="0"/>
          </a:p>
        </p:txBody>
      </p:sp>
      <p:sp>
        <p:nvSpPr>
          <p:cNvPr id="3" name="Tekstvak 2">
            <a:extLst>
              <a:ext uri="{FF2B5EF4-FFF2-40B4-BE49-F238E27FC236}">
                <a16:creationId xmlns:a16="http://schemas.microsoft.com/office/drawing/2014/main" id="{BB32AC0C-B5FB-44A7-85B2-3EB2BFD90813}"/>
              </a:ext>
            </a:extLst>
          </p:cNvPr>
          <p:cNvSpPr txBox="1"/>
          <p:nvPr/>
        </p:nvSpPr>
        <p:spPr>
          <a:xfrm>
            <a:off x="598415" y="1531369"/>
            <a:ext cx="11048301" cy="1231106"/>
          </a:xfrm>
          <a:prstGeom prst="rect">
            <a:avLst/>
          </a:prstGeom>
          <a:noFill/>
        </p:spPr>
        <p:txBody>
          <a:bodyPr wrap="square" rtlCol="0">
            <a:spAutoFit/>
          </a:bodyPr>
          <a:lstStyle/>
          <a:p>
            <a:r>
              <a:rPr lang="nl-BE" sz="2000" b="1" dirty="0">
                <a:solidFill>
                  <a:schemeClr val="accent6">
                    <a:lumMod val="50000"/>
                  </a:schemeClr>
                </a:solidFill>
                <a:latin typeface="Quicksand Light" panose="00000400000000000000" pitchFamily="2" charset="0"/>
              </a:rPr>
              <a:t>Weekoverzicht – Team-</a:t>
            </a:r>
            <a:r>
              <a:rPr lang="nl-BE" sz="2000" b="1" dirty="0" err="1">
                <a:solidFill>
                  <a:schemeClr val="accent6">
                    <a:lumMod val="50000"/>
                  </a:schemeClr>
                </a:solidFill>
                <a:latin typeface="Quicksand Light" panose="00000400000000000000" pitchFamily="2" charset="0"/>
              </a:rPr>
              <a:t>unique</a:t>
            </a:r>
            <a:endParaRPr lang="nl-BE" sz="2000" b="1" dirty="0">
              <a:solidFill>
                <a:schemeClr val="accent6">
                  <a:lumMod val="50000"/>
                </a:schemeClr>
              </a:solidFill>
              <a:latin typeface="Quicksand Light" panose="00000400000000000000" pitchFamily="2" charset="0"/>
            </a:endParaRPr>
          </a:p>
          <a:p>
            <a:endParaRPr lang="nl-BE" dirty="0"/>
          </a:p>
          <a:p>
            <a:endParaRPr lang="nl-BE" dirty="0"/>
          </a:p>
          <a:p>
            <a:endParaRPr lang="nl-BE" dirty="0"/>
          </a:p>
        </p:txBody>
      </p:sp>
      <p:graphicFrame>
        <p:nvGraphicFramePr>
          <p:cNvPr id="4" name="Tabel 4">
            <a:extLst>
              <a:ext uri="{FF2B5EF4-FFF2-40B4-BE49-F238E27FC236}">
                <a16:creationId xmlns:a16="http://schemas.microsoft.com/office/drawing/2014/main" id="{6C927FCB-DF36-4F25-8CEB-88BE64B8C892}"/>
              </a:ext>
            </a:extLst>
          </p:cNvPr>
          <p:cNvGraphicFramePr>
            <a:graphicFrameLocks noGrp="1"/>
          </p:cNvGraphicFramePr>
          <p:nvPr>
            <p:extLst>
              <p:ext uri="{D42A27DB-BD31-4B8C-83A1-F6EECF244321}">
                <p14:modId xmlns:p14="http://schemas.microsoft.com/office/powerpoint/2010/main" val="1524568175"/>
              </p:ext>
            </p:extLst>
          </p:nvPr>
        </p:nvGraphicFramePr>
        <p:xfrm>
          <a:off x="651549" y="2163526"/>
          <a:ext cx="11048298" cy="2656840"/>
        </p:xfrm>
        <a:graphic>
          <a:graphicData uri="http://schemas.openxmlformats.org/drawingml/2006/table">
            <a:tbl>
              <a:tblPr firstRow="1" bandRow="1">
                <a:tableStyleId>{16D9F66E-5EB9-4882-86FB-DCBF35E3C3E4}</a:tableStyleId>
              </a:tblPr>
              <a:tblGrid>
                <a:gridCol w="1841383">
                  <a:extLst>
                    <a:ext uri="{9D8B030D-6E8A-4147-A177-3AD203B41FA5}">
                      <a16:colId xmlns:a16="http://schemas.microsoft.com/office/drawing/2014/main" val="817797511"/>
                    </a:ext>
                  </a:extLst>
                </a:gridCol>
                <a:gridCol w="1841383">
                  <a:extLst>
                    <a:ext uri="{9D8B030D-6E8A-4147-A177-3AD203B41FA5}">
                      <a16:colId xmlns:a16="http://schemas.microsoft.com/office/drawing/2014/main" val="2104377217"/>
                    </a:ext>
                  </a:extLst>
                </a:gridCol>
                <a:gridCol w="1841383">
                  <a:extLst>
                    <a:ext uri="{9D8B030D-6E8A-4147-A177-3AD203B41FA5}">
                      <a16:colId xmlns:a16="http://schemas.microsoft.com/office/drawing/2014/main" val="1312300868"/>
                    </a:ext>
                  </a:extLst>
                </a:gridCol>
                <a:gridCol w="1841383">
                  <a:extLst>
                    <a:ext uri="{9D8B030D-6E8A-4147-A177-3AD203B41FA5}">
                      <a16:colId xmlns:a16="http://schemas.microsoft.com/office/drawing/2014/main" val="3811323986"/>
                    </a:ext>
                  </a:extLst>
                </a:gridCol>
                <a:gridCol w="1841383">
                  <a:extLst>
                    <a:ext uri="{9D8B030D-6E8A-4147-A177-3AD203B41FA5}">
                      <a16:colId xmlns:a16="http://schemas.microsoft.com/office/drawing/2014/main" val="53202394"/>
                    </a:ext>
                  </a:extLst>
                </a:gridCol>
                <a:gridCol w="1841383">
                  <a:extLst>
                    <a:ext uri="{9D8B030D-6E8A-4147-A177-3AD203B41FA5}">
                      <a16:colId xmlns:a16="http://schemas.microsoft.com/office/drawing/2014/main" val="2520605338"/>
                    </a:ext>
                  </a:extLst>
                </a:gridCol>
              </a:tblGrid>
              <a:tr h="370840">
                <a:tc>
                  <a:txBody>
                    <a:bodyPr/>
                    <a:lstStyle/>
                    <a:p>
                      <a:endParaRPr lang="nl-BE" dirty="0"/>
                    </a:p>
                  </a:txBody>
                  <a:tcPr/>
                </a:tc>
                <a:tc>
                  <a:txBody>
                    <a:bodyPr/>
                    <a:lstStyle/>
                    <a:p>
                      <a:r>
                        <a:rPr lang="nl-BE" dirty="0"/>
                        <a:t>maandag</a:t>
                      </a:r>
                    </a:p>
                  </a:txBody>
                  <a:tcPr/>
                </a:tc>
                <a:tc>
                  <a:txBody>
                    <a:bodyPr/>
                    <a:lstStyle/>
                    <a:p>
                      <a:r>
                        <a:rPr lang="nl-BE" dirty="0"/>
                        <a:t>dinsdag</a:t>
                      </a:r>
                    </a:p>
                  </a:txBody>
                  <a:tcPr/>
                </a:tc>
                <a:tc>
                  <a:txBody>
                    <a:bodyPr/>
                    <a:lstStyle/>
                    <a:p>
                      <a:r>
                        <a:rPr lang="nl-BE" dirty="0"/>
                        <a:t>woensdag</a:t>
                      </a:r>
                    </a:p>
                  </a:txBody>
                  <a:tcPr/>
                </a:tc>
                <a:tc>
                  <a:txBody>
                    <a:bodyPr/>
                    <a:lstStyle/>
                    <a:p>
                      <a:r>
                        <a:rPr lang="nl-BE" dirty="0"/>
                        <a:t>donderdag</a:t>
                      </a:r>
                    </a:p>
                  </a:txBody>
                  <a:tcPr/>
                </a:tc>
                <a:tc>
                  <a:txBody>
                    <a:bodyPr/>
                    <a:lstStyle/>
                    <a:p>
                      <a:r>
                        <a:rPr lang="nl-BE" dirty="0"/>
                        <a:t>vrijdag</a:t>
                      </a:r>
                    </a:p>
                  </a:txBody>
                  <a:tcPr/>
                </a:tc>
                <a:extLst>
                  <a:ext uri="{0D108BD9-81ED-4DB2-BD59-A6C34878D82A}">
                    <a16:rowId xmlns:a16="http://schemas.microsoft.com/office/drawing/2014/main" val="1580392052"/>
                  </a:ext>
                </a:extLst>
              </a:tr>
              <a:tr h="370840">
                <a:tc>
                  <a:txBody>
                    <a:bodyPr/>
                    <a:lstStyle/>
                    <a:p>
                      <a:r>
                        <a:rPr lang="nl-BE" dirty="0"/>
                        <a:t>Voormiddag</a:t>
                      </a:r>
                    </a:p>
                  </a:txBody>
                  <a:tcPr/>
                </a:tc>
                <a:tc>
                  <a:txBody>
                    <a:bodyPr/>
                    <a:lstStyle/>
                    <a:p>
                      <a:r>
                        <a:rPr lang="nl-BE" dirty="0"/>
                        <a:t>Juf Carolien</a:t>
                      </a:r>
                    </a:p>
                    <a:p>
                      <a:r>
                        <a:rPr lang="nl-BE" dirty="0"/>
                        <a:t>Juf Lotte</a:t>
                      </a:r>
                    </a:p>
                    <a:p>
                      <a:endParaRPr lang="nl-BE" dirty="0"/>
                    </a:p>
                  </a:txBody>
                  <a:tcPr/>
                </a:tc>
                <a:tc>
                  <a:txBody>
                    <a:bodyPr/>
                    <a:lstStyle/>
                    <a:p>
                      <a:r>
                        <a:rPr lang="nl-BE" dirty="0"/>
                        <a:t>Juf Carolien</a:t>
                      </a:r>
                    </a:p>
                    <a:p>
                      <a:r>
                        <a:rPr lang="nl-BE" dirty="0"/>
                        <a:t>Juf Judith</a:t>
                      </a:r>
                    </a:p>
                    <a:p>
                      <a:r>
                        <a:rPr lang="nl-BE" dirty="0"/>
                        <a:t>Juf Lotte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Juf Katie </a:t>
                      </a:r>
                    </a:p>
                    <a:p>
                      <a:r>
                        <a:rPr lang="nl-BE" dirty="0"/>
                        <a:t>Juf Judith</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600" dirty="0"/>
                        <a:t>Juf Lotte/Juf Sophie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t>Juf Carolien (</a:t>
                      </a:r>
                      <a:r>
                        <a:rPr lang="nl-BE" sz="1400" dirty="0" err="1"/>
                        <a:t>Zorgjuf</a:t>
                      </a:r>
                      <a:r>
                        <a:rPr lang="nl-BE" sz="1400" dirty="0"/>
                        <a:t>)</a:t>
                      </a:r>
                    </a:p>
                  </a:txBody>
                  <a:tcPr/>
                </a:tc>
                <a:tc>
                  <a:txBody>
                    <a:bodyPr/>
                    <a:lstStyle/>
                    <a:p>
                      <a:r>
                        <a:rPr lang="nl-BE" dirty="0"/>
                        <a:t>Juf Carolien</a:t>
                      </a:r>
                    </a:p>
                    <a:p>
                      <a:r>
                        <a:rPr lang="nl-BE" dirty="0"/>
                        <a:t>Juf Judith</a:t>
                      </a:r>
                    </a:p>
                    <a:p>
                      <a:r>
                        <a:rPr lang="nl-BE" dirty="0"/>
                        <a:t>Juf Sophie</a:t>
                      </a:r>
                    </a:p>
                  </a:txBody>
                  <a:tcPr/>
                </a:tc>
                <a:tc>
                  <a:txBody>
                    <a:bodyPr/>
                    <a:lstStyle/>
                    <a:p>
                      <a:r>
                        <a:rPr lang="nl-BE" dirty="0"/>
                        <a:t>Juf Carolien</a:t>
                      </a:r>
                    </a:p>
                    <a:p>
                      <a:r>
                        <a:rPr lang="nl-BE" dirty="0"/>
                        <a:t>Juf Sophie</a:t>
                      </a:r>
                    </a:p>
                    <a:p>
                      <a:r>
                        <a:rPr lang="nl-BE" dirty="0"/>
                        <a:t>Meester Giovanni</a:t>
                      </a:r>
                    </a:p>
                  </a:txBody>
                  <a:tcPr/>
                </a:tc>
                <a:extLst>
                  <a:ext uri="{0D108BD9-81ED-4DB2-BD59-A6C34878D82A}">
                    <a16:rowId xmlns:a16="http://schemas.microsoft.com/office/drawing/2014/main" val="3669344590"/>
                  </a:ext>
                </a:extLst>
              </a:tr>
              <a:tr h="370840">
                <a:tc>
                  <a:txBody>
                    <a:bodyPr/>
                    <a:lstStyle/>
                    <a:p>
                      <a:r>
                        <a:rPr lang="nl-BE" dirty="0"/>
                        <a:t>namiddag</a:t>
                      </a:r>
                    </a:p>
                  </a:txBody>
                  <a:tcPr/>
                </a:tc>
                <a:tc>
                  <a:txBody>
                    <a:bodyPr/>
                    <a:lstStyle/>
                    <a:p>
                      <a:r>
                        <a:rPr lang="nl-BE" dirty="0"/>
                        <a:t>+ Juf Katie</a:t>
                      </a:r>
                    </a:p>
                  </a:txBody>
                  <a:tcPr/>
                </a:tc>
                <a:tc>
                  <a:txBody>
                    <a:bodyPr/>
                    <a:lstStyle/>
                    <a:p>
                      <a:r>
                        <a:rPr lang="nl-BE" dirty="0"/>
                        <a:t>+ Juf Katie</a:t>
                      </a:r>
                    </a:p>
                    <a:p>
                      <a:endParaRPr lang="nl-BE" dirty="0"/>
                    </a:p>
                    <a:p>
                      <a:r>
                        <a:rPr lang="nl-BE" dirty="0"/>
                        <a:t>Miniviering met alle kleuters</a:t>
                      </a:r>
                    </a:p>
                  </a:txBody>
                  <a:tcPr/>
                </a:tc>
                <a:tc>
                  <a:txBody>
                    <a:bodyPr/>
                    <a:lstStyle/>
                    <a:p>
                      <a:endParaRPr lang="nl-BE" dirty="0"/>
                    </a:p>
                  </a:txBody>
                  <a:tcPr/>
                </a:tc>
                <a:tc>
                  <a:txBody>
                    <a:bodyPr/>
                    <a:lstStyle/>
                    <a:p>
                      <a:r>
                        <a:rPr lang="nl-BE" dirty="0"/>
                        <a:t>+ Juf Katie</a:t>
                      </a:r>
                    </a:p>
                    <a:p>
                      <a:r>
                        <a:rPr lang="nl-BE" dirty="0"/>
                        <a:t>Meester Giovanni</a:t>
                      </a:r>
                    </a:p>
                    <a:p>
                      <a:endParaRPr lang="nl-BE" dirty="0"/>
                    </a:p>
                    <a:p>
                      <a:r>
                        <a:rPr lang="nl-BE" dirty="0"/>
                        <a:t>Turnen kleuters</a:t>
                      </a:r>
                    </a:p>
                  </a:txBody>
                  <a:tcPr/>
                </a:tc>
                <a:tc>
                  <a:txBody>
                    <a:bodyPr/>
                    <a:lstStyle/>
                    <a:p>
                      <a:r>
                        <a:rPr lang="nl-BE" dirty="0"/>
                        <a:t>+ Juf Katie</a:t>
                      </a:r>
                    </a:p>
                  </a:txBody>
                  <a:tcPr/>
                </a:tc>
                <a:extLst>
                  <a:ext uri="{0D108BD9-81ED-4DB2-BD59-A6C34878D82A}">
                    <a16:rowId xmlns:a16="http://schemas.microsoft.com/office/drawing/2014/main" val="3377047323"/>
                  </a:ext>
                </a:extLst>
              </a:tr>
            </a:tbl>
          </a:graphicData>
        </a:graphic>
      </p:graphicFrame>
    </p:spTree>
    <p:extLst>
      <p:ext uri="{BB962C8B-B14F-4D97-AF65-F5344CB8AC3E}">
        <p14:creationId xmlns:p14="http://schemas.microsoft.com/office/powerpoint/2010/main" val="236678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45284" y="365125"/>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Wie zijn Jules, </a:t>
            </a:r>
            <a:r>
              <a:rPr lang="nl-NL" sz="4000" dirty="0" err="1">
                <a:solidFill>
                  <a:schemeClr val="accent6">
                    <a:lumMod val="50000"/>
                  </a:schemeClr>
                </a:solidFill>
                <a:latin typeface="KG Second Chances Sketch" panose="02000000000000000000" pitchFamily="2" charset="0"/>
              </a:rPr>
              <a:t>Loeloe</a:t>
            </a:r>
            <a:r>
              <a:rPr lang="nl-NL" sz="4000" dirty="0">
                <a:solidFill>
                  <a:schemeClr val="accent6">
                    <a:lumMod val="50000"/>
                  </a:schemeClr>
                </a:solidFill>
                <a:latin typeface="KG Second Chances Sketch" panose="02000000000000000000" pitchFamily="2" charset="0"/>
              </a:rPr>
              <a:t> en </a:t>
            </a:r>
            <a:r>
              <a:rPr lang="nl-NL" sz="4000" dirty="0" err="1">
                <a:solidFill>
                  <a:schemeClr val="accent6">
                    <a:lumMod val="50000"/>
                  </a:schemeClr>
                </a:solidFill>
                <a:latin typeface="KG Second Chances Sketch" panose="02000000000000000000" pitchFamily="2" charset="0"/>
              </a:rPr>
              <a:t>Pompom</a:t>
            </a:r>
            <a:r>
              <a:rPr lang="nl-NL" sz="4000" dirty="0">
                <a:solidFill>
                  <a:schemeClr val="accent6">
                    <a:lumMod val="50000"/>
                  </a:schemeClr>
                </a:solidFill>
                <a:latin typeface="KG Second Chances Sketch" panose="02000000000000000000" pitchFamily="2" charset="0"/>
              </a:rPr>
              <a:t>?</a:t>
            </a:r>
            <a:endParaRPr lang="nl-BE" sz="4000" dirty="0">
              <a:solidFill>
                <a:schemeClr val="accent6">
                  <a:lumMod val="50000"/>
                </a:schemeClr>
              </a:solidFill>
              <a:latin typeface="KG Second Chances Sketch" panose="02000000000000000000" pitchFamily="2" charset="0"/>
            </a:endParaRPr>
          </a:p>
        </p:txBody>
      </p:sp>
      <p:sp>
        <p:nvSpPr>
          <p:cNvPr id="9" name="Tijdelijke aanduiding voor inhoud 2"/>
          <p:cNvSpPr>
            <a:spLocks noGrp="1"/>
          </p:cNvSpPr>
          <p:nvPr>
            <p:ph idx="1"/>
          </p:nvPr>
        </p:nvSpPr>
        <p:spPr>
          <a:xfrm>
            <a:off x="545284" y="1436912"/>
            <a:ext cx="9258674" cy="5047776"/>
          </a:xfrm>
        </p:spPr>
        <p:txBody>
          <a:bodyPr>
            <a:normAutofit/>
          </a:bodyPr>
          <a:lstStyle/>
          <a:p>
            <a:pPr marL="0" indent="0">
              <a:buNone/>
            </a:pPr>
            <a:r>
              <a:rPr lang="nl-BE" sz="2000" b="1" dirty="0">
                <a:solidFill>
                  <a:schemeClr val="accent6">
                    <a:lumMod val="50000"/>
                  </a:schemeClr>
                </a:solidFill>
                <a:latin typeface="Quicksand Light" panose="00000400000000000000" pitchFamily="2" charset="0"/>
              </a:rPr>
              <a:t>Jules, Loeloe en </a:t>
            </a:r>
            <a:r>
              <a:rPr lang="nl-BE" sz="2000" b="1" dirty="0" err="1">
                <a:solidFill>
                  <a:schemeClr val="accent6">
                    <a:lumMod val="50000"/>
                  </a:schemeClr>
                </a:solidFill>
                <a:latin typeface="Quicksand Light" panose="00000400000000000000" pitchFamily="2" charset="0"/>
              </a:rPr>
              <a:t>Pompom</a:t>
            </a:r>
            <a:r>
              <a:rPr lang="nl-BE" sz="2000" b="1" dirty="0">
                <a:solidFill>
                  <a:schemeClr val="accent6">
                    <a:lumMod val="50000"/>
                  </a:schemeClr>
                </a:solidFill>
                <a:latin typeface="Quicksand Light" panose="00000400000000000000" pitchFamily="2" charset="0"/>
              </a:rPr>
              <a:t> zijn onze klaspoppen die samen en alleen allerlei avonturen beleven. Ze zorgen bij de kleuters voor verbinding en herkenning.</a:t>
            </a:r>
          </a:p>
          <a:p>
            <a:pPr marL="0" indent="0">
              <a:buNone/>
            </a:pPr>
            <a:endParaRPr lang="nl-BE"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Elke ankergroep heeft een eigen </a:t>
            </a:r>
            <a:r>
              <a:rPr lang="nl-BE" sz="2000" b="1" dirty="0" err="1">
                <a:solidFill>
                  <a:schemeClr val="accent6">
                    <a:lumMod val="50000"/>
                  </a:schemeClr>
                </a:solidFill>
                <a:latin typeface="Quicksand Light" panose="00000400000000000000" pitchFamily="2" charset="0"/>
              </a:rPr>
              <a:t>klaspop</a:t>
            </a:r>
            <a:r>
              <a:rPr lang="nl-BE" sz="2000" b="1" dirty="0">
                <a:solidFill>
                  <a:schemeClr val="accent6">
                    <a:lumMod val="50000"/>
                  </a:schemeClr>
                </a:solidFill>
                <a:latin typeface="Quicksand Light" panose="00000400000000000000" pitchFamily="2" charset="0"/>
              </a:rPr>
              <a:t>:</a:t>
            </a:r>
          </a:p>
          <a:p>
            <a:pPr marL="0" indent="0">
              <a:buNone/>
            </a:pPr>
            <a:r>
              <a:rPr lang="nl-BE" sz="2000" b="1" dirty="0">
                <a:solidFill>
                  <a:schemeClr val="accent6">
                    <a:lumMod val="50000"/>
                  </a:schemeClr>
                </a:solidFill>
                <a:latin typeface="Quicksand Light" panose="00000400000000000000" pitchFamily="2" charset="0"/>
                <a:sym typeface="Wingdings" panose="05000000000000000000" pitchFamily="2" charset="2"/>
              </a:rPr>
              <a:t>Voor de jongste kleuters  Jules</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Voor de middelste kleuters </a:t>
            </a:r>
            <a:r>
              <a:rPr lang="nl-BE" sz="2000" b="1" dirty="0">
                <a:solidFill>
                  <a:schemeClr val="accent6">
                    <a:lumMod val="50000"/>
                  </a:schemeClr>
                </a:solidFill>
                <a:latin typeface="Quicksand Light" panose="00000400000000000000" pitchFamily="2" charset="0"/>
                <a:sym typeface="Wingdings" panose="05000000000000000000" pitchFamily="2" charset="2"/>
              </a:rPr>
              <a:t> Loeloe</a:t>
            </a:r>
            <a:br>
              <a:rPr lang="nl-BE" sz="2000" b="1" dirty="0">
                <a:solidFill>
                  <a:schemeClr val="accent6">
                    <a:lumMod val="50000"/>
                  </a:schemeClr>
                </a:solidFill>
                <a:latin typeface="Quicksand Light" panose="00000400000000000000" pitchFamily="2" charset="0"/>
                <a:sym typeface="Wingdings" panose="05000000000000000000" pitchFamily="2" charset="2"/>
              </a:rPr>
            </a:br>
            <a:r>
              <a:rPr lang="nl-BE" sz="2000" b="1" dirty="0">
                <a:solidFill>
                  <a:schemeClr val="accent6">
                    <a:lumMod val="50000"/>
                  </a:schemeClr>
                </a:solidFill>
                <a:latin typeface="Quicksand Light" panose="00000400000000000000" pitchFamily="2" charset="0"/>
                <a:sym typeface="Wingdings" panose="05000000000000000000" pitchFamily="2" charset="2"/>
              </a:rPr>
              <a:t>Voor de oudste kleuters  </a:t>
            </a:r>
            <a:r>
              <a:rPr lang="nl-BE" sz="2000" b="1" dirty="0" err="1">
                <a:solidFill>
                  <a:schemeClr val="accent6">
                    <a:lumMod val="50000"/>
                  </a:schemeClr>
                </a:solidFill>
                <a:latin typeface="Quicksand Light" panose="00000400000000000000" pitchFamily="2" charset="0"/>
                <a:sym typeface="Wingdings" panose="05000000000000000000" pitchFamily="2" charset="2"/>
              </a:rPr>
              <a:t>Pompom</a:t>
            </a:r>
            <a:endParaRPr lang="nl-BE" sz="2000" b="1" dirty="0">
              <a:solidFill>
                <a:schemeClr val="accent6">
                  <a:lumMod val="50000"/>
                </a:schemeClr>
              </a:solidFill>
              <a:latin typeface="Quicksand Light" panose="00000400000000000000" pitchFamily="2" charset="0"/>
            </a:endParaRPr>
          </a:p>
          <a:p>
            <a:pPr marL="0" indent="0">
              <a:buNone/>
            </a:pPr>
            <a:endParaRPr lang="nl-BE"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Ze bieden de kleuters een houvast in het verloop en de structuur van de dag. </a:t>
            </a:r>
          </a:p>
          <a:p>
            <a:pPr marL="0" indent="0">
              <a:buNone/>
            </a:pPr>
            <a:r>
              <a:rPr lang="nl-BE" sz="2000" b="1" dirty="0">
                <a:solidFill>
                  <a:schemeClr val="accent6">
                    <a:lumMod val="50000"/>
                  </a:schemeClr>
                </a:solidFill>
                <a:latin typeface="Quicksand Light" panose="00000400000000000000" pitchFamily="2" charset="0"/>
              </a:rPr>
              <a:t>Onze kalenders zijn hierop afgestemd en geven de kinderen een gradatie in taal, wiskunde, op ontdekking gaan, …</a:t>
            </a:r>
            <a:br>
              <a:rPr lang="nl-BE" sz="2000" b="1" dirty="0">
                <a:solidFill>
                  <a:schemeClr val="accent6">
                    <a:lumMod val="50000"/>
                  </a:schemeClr>
                </a:solidFill>
                <a:latin typeface="Quicksand Light" panose="00000400000000000000" pitchFamily="2" charset="0"/>
              </a:rPr>
            </a:br>
            <a:br>
              <a:rPr lang="nl-BE" sz="2000" dirty="0">
                <a:latin typeface="Quicksand Light" panose="00000400000000000000" pitchFamily="2" charset="0"/>
              </a:rPr>
            </a:br>
            <a:endParaRPr lang="nl-BE" sz="2000" dirty="0"/>
          </a:p>
          <a:p>
            <a:pPr marL="0" indent="0">
              <a:buNone/>
            </a:pPr>
            <a:endParaRPr lang="nl-BE" sz="2000" dirty="0"/>
          </a:p>
          <a:p>
            <a:pPr marL="0" indent="0">
              <a:buNone/>
            </a:pPr>
            <a:endParaRPr lang="nl-BE" sz="2000" dirty="0"/>
          </a:p>
        </p:txBody>
      </p:sp>
      <p:sp>
        <p:nvSpPr>
          <p:cNvPr id="8" name="Tijdelijke aanduiding voor inhoud 2">
            <a:extLst>
              <a:ext uri="{FF2B5EF4-FFF2-40B4-BE49-F238E27FC236}">
                <a16:creationId xmlns:a16="http://schemas.microsoft.com/office/drawing/2014/main" id="{B06EEFD8-73C2-4666-AD8B-FC2809628A54}"/>
              </a:ext>
            </a:extLst>
          </p:cNvPr>
          <p:cNvSpPr txBox="1">
            <a:spLocks/>
          </p:cNvSpPr>
          <p:nvPr/>
        </p:nvSpPr>
        <p:spPr>
          <a:xfrm>
            <a:off x="8540576" y="1436912"/>
            <a:ext cx="3038475" cy="1917874"/>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nl-BE" sz="3200" dirty="0"/>
          </a:p>
        </p:txBody>
      </p:sp>
      <p:pic>
        <p:nvPicPr>
          <p:cNvPr id="10" name="Picture 2" descr="Handpop Jules - Dag Jules! - 1ste kleuterklas | Uitgeverij Zwij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3958" y="1337753"/>
            <a:ext cx="1235191" cy="11239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oeloe-pop: overkoepelend - Dag Loeloe! - 2de kleuterklas | Uitgeverij  Zwijs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3959" y="2663866"/>
            <a:ext cx="1242124" cy="1542373"/>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p:blipFill>
          <a:blip r:embed="rId9"/>
          <a:stretch>
            <a:fillRect/>
          </a:stretch>
        </p:blipFill>
        <p:spPr>
          <a:xfrm>
            <a:off x="9803958" y="4408370"/>
            <a:ext cx="1235190" cy="1852785"/>
          </a:xfrm>
          <a:prstGeom prst="rect">
            <a:avLst/>
          </a:prstGeom>
        </p:spPr>
      </p:pic>
    </p:spTree>
    <p:extLst>
      <p:ext uri="{BB962C8B-B14F-4D97-AF65-F5344CB8AC3E}">
        <p14:creationId xmlns:p14="http://schemas.microsoft.com/office/powerpoint/2010/main" val="279531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781050" y="365125"/>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Themawerking </a:t>
            </a:r>
            <a:endParaRPr lang="nl-BE" sz="4000" dirty="0">
              <a:solidFill>
                <a:schemeClr val="accent6">
                  <a:lumMod val="50000"/>
                </a:schemeClr>
              </a:solidFill>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p:txBody>
          <a:bodyPr>
            <a:noAutofit/>
          </a:bodyPr>
          <a:lstStyle/>
          <a:p>
            <a:r>
              <a:rPr lang="nl-BE" sz="2000" b="1" dirty="0">
                <a:solidFill>
                  <a:schemeClr val="accent6">
                    <a:lumMod val="50000"/>
                  </a:schemeClr>
                </a:solidFill>
                <a:latin typeface="Quicksand Light" panose="00000400000000000000" pitchFamily="2" charset="0"/>
              </a:rPr>
              <a:t>Wij brengen het thema binnen in de klas! </a:t>
            </a:r>
          </a:p>
          <a:p>
            <a:pPr lvl="1"/>
            <a:r>
              <a:rPr lang="nl-BE" sz="2000" b="1" dirty="0">
                <a:solidFill>
                  <a:schemeClr val="accent6">
                    <a:lumMod val="50000"/>
                  </a:schemeClr>
                </a:solidFill>
                <a:latin typeface="Quicksand Light" panose="00000400000000000000" pitchFamily="2" charset="0"/>
              </a:rPr>
              <a:t>Bij de start van een nieuw thema geven we alle informatie weer op de blog.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Hier vertellen we kort wat we die week gaan beleven. Als de kinderen iets moeten meebrengen wordt dit hier ook vermeld.</a:t>
            </a:r>
          </a:p>
          <a:p>
            <a:pPr lvl="1"/>
            <a:r>
              <a:rPr lang="nl-BE" sz="2000" b="1" dirty="0">
                <a:solidFill>
                  <a:schemeClr val="accent6">
                    <a:lumMod val="50000"/>
                  </a:schemeClr>
                </a:solidFill>
                <a:latin typeface="Quicksand Light" panose="00000400000000000000" pitchFamily="2" charset="0"/>
              </a:rPr>
              <a:t>Doorheen het thema kan u foto’s bekijken op de blog  zodat de kleuters thuis kunnen laten zien en vertellen wat ze allemaal gedaan hebben.</a:t>
            </a:r>
          </a:p>
          <a:p>
            <a:pPr marL="289800" lvl="1" indent="0">
              <a:buNone/>
            </a:pPr>
            <a:endParaRPr lang="nl-BE" sz="20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Ook komen er </a:t>
            </a:r>
            <a:r>
              <a:rPr lang="nl-BE" sz="2000" b="1" dirty="0" err="1">
                <a:solidFill>
                  <a:schemeClr val="accent6">
                    <a:lumMod val="50000"/>
                  </a:schemeClr>
                </a:solidFill>
                <a:latin typeface="Quicksand Light" panose="00000400000000000000" pitchFamily="2" charset="0"/>
              </a:rPr>
              <a:t>themaloze</a:t>
            </a:r>
            <a:r>
              <a:rPr lang="nl-BE" sz="2000" b="1" dirty="0">
                <a:solidFill>
                  <a:schemeClr val="accent6">
                    <a:lumMod val="50000"/>
                  </a:schemeClr>
                </a:solidFill>
                <a:latin typeface="Quicksand Light" panose="00000400000000000000" pitchFamily="2" charset="0"/>
              </a:rPr>
              <a:t> weken voor doorheen het schooljaar!</a:t>
            </a:r>
          </a:p>
          <a:p>
            <a:pPr lvl="1"/>
            <a:r>
              <a:rPr lang="nl-BE" sz="2000" b="1" dirty="0">
                <a:solidFill>
                  <a:schemeClr val="accent6">
                    <a:lumMod val="50000"/>
                  </a:schemeClr>
                </a:solidFill>
                <a:latin typeface="Quicksand Light" panose="00000400000000000000" pitchFamily="2" charset="0"/>
              </a:rPr>
              <a:t>Tussen de thema’s door is er regelmatig een week waarin we </a:t>
            </a:r>
            <a:r>
              <a:rPr lang="nl-BE" sz="2000" b="1" dirty="0" err="1">
                <a:solidFill>
                  <a:schemeClr val="accent6">
                    <a:lumMod val="50000"/>
                  </a:schemeClr>
                </a:solidFill>
                <a:latin typeface="Quicksand Light" panose="00000400000000000000" pitchFamily="2" charset="0"/>
              </a:rPr>
              <a:t>themaloos</a:t>
            </a:r>
            <a:r>
              <a:rPr lang="nl-BE" sz="2000" b="1" dirty="0">
                <a:solidFill>
                  <a:schemeClr val="accent6">
                    <a:lumMod val="50000"/>
                  </a:schemeClr>
                </a:solidFill>
                <a:latin typeface="Quicksand Light" panose="00000400000000000000" pitchFamily="2" charset="0"/>
              </a:rPr>
              <a:t> werken.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Dit geeft de kinderen de kans even tot rust te komen tussen de thema’s door en met het basisaanbod van de klas te werken. De juf speelt deze week in op de noden en interesses van de kinderen op dat moment.</a:t>
            </a: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Tree>
    <p:extLst>
      <p:ext uri="{BB962C8B-B14F-4D97-AF65-F5344CB8AC3E}">
        <p14:creationId xmlns:p14="http://schemas.microsoft.com/office/powerpoint/2010/main" val="135106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670099" y="356226"/>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Christelijke Basisschool Den Akker</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8" y="1436914"/>
            <a:ext cx="8819677" cy="4662435"/>
          </a:xfrm>
        </p:spPr>
        <p:txBody>
          <a:bodyPr>
            <a:normAutofit lnSpcReduction="10000"/>
          </a:bodyPr>
          <a:lstStyle/>
          <a:p>
            <a:r>
              <a:rPr lang="nl-BE" sz="3200" b="1" dirty="0">
                <a:solidFill>
                  <a:schemeClr val="accent6">
                    <a:lumMod val="50000"/>
                  </a:schemeClr>
                </a:solidFill>
                <a:latin typeface="Quicksand Light" panose="00000400000000000000" pitchFamily="2" charset="0"/>
              </a:rPr>
              <a:t>Vieringen</a:t>
            </a:r>
            <a:br>
              <a:rPr lang="nl-BE" sz="3200" b="1" dirty="0">
                <a:solidFill>
                  <a:schemeClr val="accent6">
                    <a:lumMod val="50000"/>
                  </a:schemeClr>
                </a:solidFill>
                <a:latin typeface="Quicksand Light" panose="00000400000000000000" pitchFamily="2" charset="0"/>
              </a:rPr>
            </a:br>
            <a:endParaRPr lang="nl-BE" sz="3200" b="1" dirty="0">
              <a:solidFill>
                <a:schemeClr val="accent6">
                  <a:lumMod val="50000"/>
                </a:schemeClr>
              </a:solidFill>
              <a:latin typeface="Quicksand Light" panose="00000400000000000000" pitchFamily="2" charset="0"/>
            </a:endParaRPr>
          </a:p>
          <a:p>
            <a:pPr lvl="1"/>
            <a:r>
              <a:rPr lang="nl-BE" sz="2400" b="1" dirty="0">
                <a:solidFill>
                  <a:schemeClr val="accent6">
                    <a:lumMod val="50000"/>
                  </a:schemeClr>
                </a:solidFill>
                <a:latin typeface="Quicksand Light" panose="00000400000000000000" pitchFamily="2" charset="0"/>
              </a:rPr>
              <a:t>We hebben maandelijks een openingsviering op maandagochtend met de hele school.</a:t>
            </a:r>
          </a:p>
          <a:p>
            <a:pPr lvl="1"/>
            <a:r>
              <a:rPr lang="nl-BE" sz="2400" b="1" dirty="0">
                <a:solidFill>
                  <a:schemeClr val="accent6">
                    <a:lumMod val="50000"/>
                  </a:schemeClr>
                </a:solidFill>
                <a:latin typeface="Quicksand Light" panose="00000400000000000000" pitchFamily="2" charset="0"/>
              </a:rPr>
              <a:t>We hebben minivieringen met alle kleuters samen in de kleuterklas.</a:t>
            </a:r>
          </a:p>
          <a:p>
            <a:pPr marL="289800" lvl="1" indent="0">
              <a:buNone/>
            </a:pPr>
            <a:endParaRPr lang="nl-BE" sz="2400" b="1" dirty="0">
              <a:solidFill>
                <a:schemeClr val="accent6">
                  <a:lumMod val="50000"/>
                </a:schemeClr>
              </a:solidFill>
              <a:latin typeface="Quicksand Light" panose="00000400000000000000" pitchFamily="2" charset="0"/>
            </a:endParaRPr>
          </a:p>
          <a:p>
            <a:r>
              <a:rPr lang="nl-BE" sz="3200" b="1" dirty="0">
                <a:solidFill>
                  <a:schemeClr val="accent6">
                    <a:lumMod val="50000"/>
                  </a:schemeClr>
                </a:solidFill>
                <a:latin typeface="Quicksand Light" panose="00000400000000000000" pitchFamily="2" charset="0"/>
              </a:rPr>
              <a:t>Bijbelverhalen</a:t>
            </a:r>
            <a:br>
              <a:rPr lang="nl-BE" sz="3200" b="1" dirty="0">
                <a:solidFill>
                  <a:schemeClr val="accent6">
                    <a:lumMod val="50000"/>
                  </a:schemeClr>
                </a:solidFill>
                <a:latin typeface="Quicksand Light" panose="00000400000000000000" pitchFamily="2" charset="0"/>
              </a:rPr>
            </a:br>
            <a:endParaRPr lang="nl-BE" sz="3200" b="1" dirty="0">
              <a:solidFill>
                <a:schemeClr val="accent6">
                  <a:lumMod val="50000"/>
                </a:schemeClr>
              </a:solidFill>
              <a:latin typeface="Quicksand Light" panose="00000400000000000000" pitchFamily="2" charset="0"/>
            </a:endParaRPr>
          </a:p>
          <a:p>
            <a:pPr lvl="1"/>
            <a:r>
              <a:rPr lang="nl-BE" sz="2400" b="1" dirty="0">
                <a:solidFill>
                  <a:schemeClr val="accent6">
                    <a:lumMod val="50000"/>
                  </a:schemeClr>
                </a:solidFill>
                <a:latin typeface="Quicksand Light" panose="00000400000000000000" pitchFamily="2" charset="0"/>
              </a:rPr>
              <a:t>Iedere week werken we rond een nieuw Bijbelverhaal tijdens de miniviering.</a:t>
            </a:r>
            <a:br>
              <a:rPr lang="nl-BE" sz="2400" b="1" dirty="0">
                <a:solidFill>
                  <a:schemeClr val="accent6">
                    <a:lumMod val="50000"/>
                  </a:schemeClr>
                </a:solidFill>
                <a:latin typeface="Quicksand Light" panose="00000400000000000000" pitchFamily="2" charset="0"/>
              </a:rPr>
            </a:br>
            <a:endParaRPr lang="nl-BE" sz="2800" b="1" dirty="0">
              <a:solidFill>
                <a:schemeClr val="accent6">
                  <a:lumMod val="50000"/>
                </a:schemeClr>
              </a:solidFill>
              <a:latin typeface="Quicksand Light" panose="00000400000000000000" pitchFamily="2" charset="0"/>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2050" name="Picture 2" descr="Saint Luke's Lutheran Church of Cumberland, MD Choir Child Concert Song -  Children png download - 3802*1951 - Free Transparent Choir png Download. -  Clip Art Library">
            <a:extLst>
              <a:ext uri="{FF2B5EF4-FFF2-40B4-BE49-F238E27FC236}">
                <a16:creationId xmlns:a16="http://schemas.microsoft.com/office/drawing/2014/main" id="{4A42F077-D2B7-464F-81D3-96D1C7466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4246" y="1926665"/>
            <a:ext cx="1931117" cy="9919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D19D4C3-9A48-4CA7-95A4-9600A139782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7039" y="4185627"/>
            <a:ext cx="1931117" cy="116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21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51861" y="244144"/>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Turnen en Watergewenning</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595573" y="1335315"/>
            <a:ext cx="5483051" cy="4544786"/>
          </a:xfrm>
        </p:spPr>
        <p:txBody>
          <a:bodyPr>
            <a:normAutofit/>
          </a:bodyPr>
          <a:lstStyle/>
          <a:p>
            <a:r>
              <a:rPr lang="nl-BE" sz="2400" b="1" u="sng" dirty="0">
                <a:solidFill>
                  <a:schemeClr val="accent6">
                    <a:lumMod val="50000"/>
                  </a:schemeClr>
                </a:solidFill>
                <a:latin typeface="Quicksand Light" panose="00000400000000000000" pitchFamily="2" charset="0"/>
              </a:rPr>
              <a:t>Turnen </a:t>
            </a:r>
            <a:r>
              <a:rPr lang="nl-NL" sz="2400" b="1" u="sng" dirty="0">
                <a:solidFill>
                  <a:schemeClr val="accent6">
                    <a:lumMod val="50000"/>
                  </a:schemeClr>
                </a:solidFill>
                <a:latin typeface="Quicksand Light" panose="00000400000000000000" pitchFamily="2" charset="0"/>
              </a:rPr>
              <a:t>met meester Giovanni</a:t>
            </a:r>
          </a:p>
          <a:p>
            <a:pPr marL="0" indent="0">
              <a:buNone/>
            </a:pPr>
            <a:endParaRPr lang="nl-BE" sz="2400" b="1" dirty="0">
              <a:solidFill>
                <a:schemeClr val="accent6">
                  <a:lumMod val="50000"/>
                </a:schemeClr>
              </a:solidFill>
              <a:latin typeface="Quicksand Light" panose="00000400000000000000" pitchFamily="2" charset="0"/>
            </a:endParaRPr>
          </a:p>
          <a:p>
            <a:pPr marL="0" indent="0">
              <a:buNone/>
            </a:pPr>
            <a:endParaRPr lang="nl-BE" sz="2400" b="1" dirty="0">
              <a:solidFill>
                <a:schemeClr val="accent6">
                  <a:lumMod val="50000"/>
                </a:schemeClr>
              </a:solidFill>
              <a:latin typeface="Quicksand Light" panose="00000400000000000000" pitchFamily="2" charset="0"/>
            </a:endParaRPr>
          </a:p>
          <a:p>
            <a:pPr marL="0" indent="0">
              <a:buNone/>
            </a:pPr>
            <a:endParaRPr lang="nl-BE" sz="2400" b="1" dirty="0">
              <a:solidFill>
                <a:schemeClr val="accent6">
                  <a:lumMod val="50000"/>
                </a:schemeClr>
              </a:solidFill>
              <a:latin typeface="Quicksand Light" panose="00000400000000000000" pitchFamily="2" charset="0"/>
            </a:endParaRPr>
          </a:p>
          <a:p>
            <a:pPr lvl="1"/>
            <a:r>
              <a:rPr lang="nl-BE" b="1" dirty="0">
                <a:solidFill>
                  <a:schemeClr val="accent6">
                    <a:lumMod val="50000"/>
                  </a:schemeClr>
                </a:solidFill>
                <a:latin typeface="Quicksand Light" panose="00000400000000000000" pitchFamily="2" charset="0"/>
              </a:rPr>
              <a:t>Donderdag namiddag </a:t>
            </a:r>
            <a:br>
              <a:rPr lang="nl-BE" b="1" dirty="0">
                <a:solidFill>
                  <a:schemeClr val="accent6">
                    <a:lumMod val="50000"/>
                  </a:schemeClr>
                </a:solidFill>
                <a:latin typeface="Quicksand Light" panose="00000400000000000000" pitchFamily="2" charset="0"/>
              </a:rPr>
            </a:br>
            <a:r>
              <a:rPr lang="nl-BE" b="1" dirty="0">
                <a:solidFill>
                  <a:schemeClr val="accent6">
                    <a:lumMod val="50000"/>
                  </a:schemeClr>
                </a:solidFill>
                <a:latin typeface="Quicksand Light" panose="00000400000000000000" pitchFamily="2" charset="0"/>
              </a:rPr>
              <a:t>Alle kleuters</a:t>
            </a:r>
            <a:br>
              <a:rPr lang="nl-BE" sz="1800" b="1" dirty="0">
                <a:solidFill>
                  <a:schemeClr val="accent6">
                    <a:lumMod val="50000"/>
                  </a:schemeClr>
                </a:solidFill>
                <a:latin typeface="Quicksand Light" panose="00000400000000000000" pitchFamily="2" charset="0"/>
              </a:rPr>
            </a:br>
            <a:endParaRPr lang="nl-BE" sz="1800" b="1" dirty="0">
              <a:solidFill>
                <a:schemeClr val="accent6">
                  <a:lumMod val="50000"/>
                </a:schemeClr>
              </a:solidFill>
              <a:latin typeface="Quicksand Light" panose="00000400000000000000" pitchFamily="2" charset="0"/>
            </a:endParaRPr>
          </a:p>
          <a:p>
            <a:pPr lvl="1"/>
            <a:r>
              <a:rPr lang="nl-BE" b="1" dirty="0">
                <a:solidFill>
                  <a:schemeClr val="accent6">
                    <a:lumMod val="50000"/>
                  </a:schemeClr>
                </a:solidFill>
                <a:latin typeface="Quicksand Light" panose="00000400000000000000" pitchFamily="2" charset="0"/>
              </a:rPr>
              <a:t>Vrijdag voormiddag</a:t>
            </a:r>
            <a:br>
              <a:rPr lang="nl-BE" b="1" dirty="0">
                <a:solidFill>
                  <a:schemeClr val="accent6">
                    <a:lumMod val="50000"/>
                  </a:schemeClr>
                </a:solidFill>
                <a:latin typeface="Quicksand Light" panose="00000400000000000000" pitchFamily="2" charset="0"/>
              </a:rPr>
            </a:br>
            <a:r>
              <a:rPr lang="nl-BE" b="1" dirty="0">
                <a:solidFill>
                  <a:schemeClr val="accent6">
                    <a:lumMod val="50000"/>
                  </a:schemeClr>
                </a:solidFill>
                <a:latin typeface="Quicksand Light" panose="00000400000000000000" pitchFamily="2" charset="0"/>
              </a:rPr>
              <a:t>Julesgroep en </a:t>
            </a:r>
            <a:r>
              <a:rPr lang="nl-BE" b="1" dirty="0" err="1">
                <a:solidFill>
                  <a:schemeClr val="accent6">
                    <a:lumMod val="50000"/>
                  </a:schemeClr>
                </a:solidFill>
                <a:latin typeface="Quicksand Light" panose="00000400000000000000" pitchFamily="2" charset="0"/>
              </a:rPr>
              <a:t>Loeloegroep</a:t>
            </a:r>
            <a:r>
              <a:rPr lang="nl-BE" b="1" dirty="0">
                <a:solidFill>
                  <a:schemeClr val="accent6">
                    <a:lumMod val="50000"/>
                  </a:schemeClr>
                </a:solidFill>
                <a:latin typeface="Quicksand Light" panose="00000400000000000000" pitchFamily="2" charset="0"/>
              </a:rPr>
              <a:t> </a:t>
            </a:r>
            <a:br>
              <a:rPr lang="nl-BE" sz="2400" b="1" dirty="0">
                <a:solidFill>
                  <a:schemeClr val="accent6">
                    <a:lumMod val="50000"/>
                  </a:schemeClr>
                </a:solidFill>
                <a:latin typeface="Quicksand Light" panose="00000400000000000000" pitchFamily="2" charset="0"/>
              </a:rPr>
            </a:br>
            <a:r>
              <a:rPr lang="nl-BE" sz="1600" b="1" dirty="0">
                <a:solidFill>
                  <a:schemeClr val="accent6">
                    <a:lumMod val="50000"/>
                  </a:schemeClr>
                </a:solidFill>
                <a:latin typeface="Quicksand Light" panose="00000400000000000000" pitchFamily="2" charset="0"/>
              </a:rPr>
              <a:t>(Als de </a:t>
            </a:r>
            <a:r>
              <a:rPr lang="nl-BE" sz="1600" b="1" dirty="0" err="1">
                <a:solidFill>
                  <a:schemeClr val="accent6">
                    <a:lumMod val="50000"/>
                  </a:schemeClr>
                </a:solidFill>
                <a:latin typeface="Quicksand Light" panose="00000400000000000000" pitchFamily="2" charset="0"/>
              </a:rPr>
              <a:t>Pompomgroep</a:t>
            </a:r>
            <a:r>
              <a:rPr lang="nl-BE" sz="1600" b="1" dirty="0">
                <a:solidFill>
                  <a:schemeClr val="accent6">
                    <a:lumMod val="50000"/>
                  </a:schemeClr>
                </a:solidFill>
                <a:latin typeface="Quicksand Light" panose="00000400000000000000" pitchFamily="2" charset="0"/>
              </a:rPr>
              <a:t> gaat </a:t>
            </a:r>
            <a:r>
              <a:rPr lang="nl-BE" sz="1600" b="1" dirty="0" err="1">
                <a:solidFill>
                  <a:schemeClr val="accent6">
                    <a:lumMod val="50000"/>
                  </a:schemeClr>
                </a:solidFill>
                <a:latin typeface="Quicksand Light" panose="00000400000000000000" pitchFamily="2" charset="0"/>
              </a:rPr>
              <a:t>watergewennen</a:t>
            </a:r>
            <a:r>
              <a:rPr lang="nl-BE" sz="1600" b="1" dirty="0">
                <a:solidFill>
                  <a:schemeClr val="accent6">
                    <a:lumMod val="50000"/>
                  </a:schemeClr>
                </a:solidFill>
                <a:latin typeface="Quicksand Light" panose="00000400000000000000" pitchFamily="2" charset="0"/>
              </a:rPr>
              <a:t> gaan deze lessen niet door = 1x per maand)</a:t>
            </a: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
        <p:nvSpPr>
          <p:cNvPr id="7" name="Tijdelijke aanduiding voor inhoud 2">
            <a:extLst>
              <a:ext uri="{FF2B5EF4-FFF2-40B4-BE49-F238E27FC236}">
                <a16:creationId xmlns:a16="http://schemas.microsoft.com/office/drawing/2014/main" id="{C83729A8-1CB7-4194-907B-BA364B2B169E}"/>
              </a:ext>
            </a:extLst>
          </p:cNvPr>
          <p:cNvSpPr txBox="1">
            <a:spLocks/>
          </p:cNvSpPr>
          <p:nvPr/>
        </p:nvSpPr>
        <p:spPr>
          <a:xfrm>
            <a:off x="6162675" y="1426026"/>
            <a:ext cx="5416376" cy="4662435"/>
          </a:xfrm>
          <a:prstGeom prst="rect">
            <a:avLst/>
          </a:prstGeom>
        </p:spPr>
        <p:txBody>
          <a:bodyPr vert="horz" lIns="91440" tIns="45720" rIns="91440" bIns="45720" rtlCol="0" anchor="t">
            <a:no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l-BE" sz="2400" u="sng" dirty="0">
                <a:solidFill>
                  <a:schemeClr val="accent6">
                    <a:lumMod val="50000"/>
                  </a:schemeClr>
                </a:solidFill>
                <a:latin typeface="Quicksand Light" panose="00000400000000000000" pitchFamily="2" charset="0"/>
              </a:rPr>
              <a:t>Watergewenning </a:t>
            </a:r>
            <a:br>
              <a:rPr lang="nl-BE" sz="2400" dirty="0">
                <a:solidFill>
                  <a:schemeClr val="accent6">
                    <a:lumMod val="50000"/>
                  </a:schemeClr>
                </a:solidFill>
                <a:latin typeface="Quicksand Light" panose="00000400000000000000" pitchFamily="2" charset="0"/>
              </a:rPr>
            </a:br>
            <a:r>
              <a:rPr lang="nl-BE" sz="2400" dirty="0">
                <a:solidFill>
                  <a:schemeClr val="accent6">
                    <a:lumMod val="50000"/>
                  </a:schemeClr>
                </a:solidFill>
                <a:latin typeface="Quicksand Light" panose="00000400000000000000" pitchFamily="2" charset="0"/>
              </a:rPr>
              <a:t> (Oudste kleuters)</a:t>
            </a:r>
          </a:p>
          <a:p>
            <a:pPr lvl="1"/>
            <a:r>
              <a:rPr lang="nl-NL" sz="2000" dirty="0">
                <a:solidFill>
                  <a:schemeClr val="accent6">
                    <a:lumMod val="50000"/>
                  </a:schemeClr>
                </a:solidFill>
                <a:latin typeface="Quicksand Light" panose="00000400000000000000" pitchFamily="2" charset="0"/>
              </a:rPr>
              <a:t>Met meester Giovanni</a:t>
            </a:r>
            <a:endParaRPr lang="nl-BE" sz="2000" dirty="0">
              <a:solidFill>
                <a:schemeClr val="accent6">
                  <a:lumMod val="50000"/>
                </a:schemeClr>
              </a:solidFill>
              <a:latin typeface="Quicksand Light" panose="00000400000000000000" pitchFamily="2" charset="0"/>
            </a:endParaRPr>
          </a:p>
          <a:p>
            <a:pPr lvl="1"/>
            <a:r>
              <a:rPr lang="nl-BE" sz="2000" dirty="0">
                <a:solidFill>
                  <a:schemeClr val="accent6">
                    <a:lumMod val="50000"/>
                  </a:schemeClr>
                </a:solidFill>
                <a:latin typeface="Quicksand Light" panose="00000400000000000000" pitchFamily="2" charset="0"/>
              </a:rPr>
              <a:t>Vrijdag voormiddag </a:t>
            </a:r>
            <a:r>
              <a:rPr lang="nl-BE" sz="1600" dirty="0">
                <a:solidFill>
                  <a:schemeClr val="accent6">
                    <a:lumMod val="50000"/>
                  </a:schemeClr>
                </a:solidFill>
                <a:latin typeface="Quicksand Light" panose="00000400000000000000" pitchFamily="2" charset="0"/>
              </a:rPr>
              <a:t>(zie schoolkalender)</a:t>
            </a:r>
          </a:p>
          <a:p>
            <a:pPr marL="289800" lvl="1" indent="0">
              <a:buNone/>
            </a:pPr>
            <a:endParaRPr lang="nl-BE" sz="1400" dirty="0">
              <a:solidFill>
                <a:schemeClr val="accent6">
                  <a:lumMod val="50000"/>
                </a:schemeClr>
              </a:solidFill>
              <a:latin typeface="Quicksand Light" panose="00000400000000000000" pitchFamily="2" charset="0"/>
            </a:endParaRPr>
          </a:p>
          <a:p>
            <a:r>
              <a:rPr lang="nl-BE" sz="2000" dirty="0">
                <a:solidFill>
                  <a:schemeClr val="accent6">
                    <a:lumMod val="50000"/>
                  </a:schemeClr>
                </a:solidFill>
                <a:latin typeface="Quicksand Light" panose="00000400000000000000" pitchFamily="2" charset="0"/>
              </a:rPr>
              <a:t>Wat breng je mee?</a:t>
            </a:r>
          </a:p>
          <a:p>
            <a:pPr lvl="1"/>
            <a:r>
              <a:rPr lang="nl-BE" sz="1600" dirty="0">
                <a:solidFill>
                  <a:schemeClr val="accent6">
                    <a:lumMod val="50000"/>
                  </a:schemeClr>
                </a:solidFill>
                <a:latin typeface="Quicksand Light" panose="00000400000000000000" pitchFamily="2" charset="0"/>
              </a:rPr>
              <a:t>Stevige rugzak</a:t>
            </a:r>
          </a:p>
          <a:p>
            <a:pPr lvl="1"/>
            <a:r>
              <a:rPr lang="nl-BE" sz="1600" dirty="0">
                <a:solidFill>
                  <a:schemeClr val="accent6">
                    <a:lumMod val="50000"/>
                  </a:schemeClr>
                </a:solidFill>
                <a:latin typeface="Quicksand Light" panose="00000400000000000000" pitchFamily="2" charset="0"/>
              </a:rPr>
              <a:t>Grote badhanddoek</a:t>
            </a:r>
          </a:p>
          <a:p>
            <a:pPr lvl="1"/>
            <a:r>
              <a:rPr lang="nl-BE" sz="1600" dirty="0">
                <a:solidFill>
                  <a:schemeClr val="accent6">
                    <a:lumMod val="50000"/>
                  </a:schemeClr>
                </a:solidFill>
                <a:latin typeface="Quicksand Light" panose="00000400000000000000" pitchFamily="2" charset="0"/>
              </a:rPr>
              <a:t>Kleine badhanddoek</a:t>
            </a:r>
          </a:p>
          <a:p>
            <a:pPr lvl="1"/>
            <a:r>
              <a:rPr lang="nl-BE" sz="1600" dirty="0">
                <a:solidFill>
                  <a:schemeClr val="accent6">
                    <a:lumMod val="50000"/>
                  </a:schemeClr>
                </a:solidFill>
                <a:latin typeface="Quicksand Light" panose="00000400000000000000" pitchFamily="2" charset="0"/>
              </a:rPr>
              <a:t>Zwemkleding – Zwembroek | zwempak</a:t>
            </a:r>
            <a:br>
              <a:rPr lang="nl-BE" sz="1600" dirty="0">
                <a:solidFill>
                  <a:schemeClr val="accent6">
                    <a:lumMod val="50000"/>
                  </a:schemeClr>
                </a:solidFill>
                <a:latin typeface="Quicksand Light" panose="00000400000000000000" pitchFamily="2" charset="0"/>
              </a:rPr>
            </a:br>
            <a:r>
              <a:rPr lang="nl-BE" sz="1600" dirty="0">
                <a:solidFill>
                  <a:schemeClr val="accent6">
                    <a:lumMod val="50000"/>
                  </a:schemeClr>
                </a:solidFill>
                <a:latin typeface="Quicksand Light" panose="00000400000000000000" pitchFamily="2" charset="0"/>
              </a:rPr>
              <a:t>(GEEN Bikini of zwembroek langer dan de knie)</a:t>
            </a:r>
          </a:p>
          <a:p>
            <a:pPr lvl="1"/>
            <a:r>
              <a:rPr lang="nl-BE" sz="1600" dirty="0">
                <a:solidFill>
                  <a:schemeClr val="accent6">
                    <a:lumMod val="50000"/>
                  </a:schemeClr>
                </a:solidFill>
                <a:latin typeface="Quicksand Light" panose="00000400000000000000" pitchFamily="2" charset="0"/>
              </a:rPr>
              <a:t>Ondergoed</a:t>
            </a:r>
          </a:p>
          <a:p>
            <a:pPr lvl="1"/>
            <a:r>
              <a:rPr lang="nl-BE" sz="1600" dirty="0">
                <a:solidFill>
                  <a:schemeClr val="accent6">
                    <a:lumMod val="50000"/>
                  </a:schemeClr>
                </a:solidFill>
                <a:latin typeface="Quicksand Light" panose="00000400000000000000" pitchFamily="2" charset="0"/>
              </a:rPr>
              <a:t>Extra stuk fruit of koek </a:t>
            </a:r>
          </a:p>
        </p:txBody>
      </p:sp>
      <p:pic>
        <p:nvPicPr>
          <p:cNvPr id="5" name="Picture 2" descr="Dag Pompom! | Gestructureerde didactiek en differentiatie op 3 niveaus">
            <a:extLst>
              <a:ext uri="{FF2B5EF4-FFF2-40B4-BE49-F238E27FC236}">
                <a16:creationId xmlns:a16="http://schemas.microsoft.com/office/drawing/2014/main" id="{7A07B77D-747D-4D96-9189-4D71633F47E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235" b="99259" l="2951" r="97049"/>
                    </a14:imgEffect>
                  </a14:imgLayer>
                </a14:imgProps>
              </a:ext>
              <a:ext uri="{28A0092B-C50C-407E-A947-70E740481C1C}">
                <a14:useLocalDpi xmlns:a14="http://schemas.microsoft.com/office/drawing/2010/main" val="0"/>
              </a:ext>
            </a:extLst>
          </a:blip>
          <a:srcRect/>
          <a:stretch>
            <a:fillRect/>
          </a:stretch>
        </p:blipFill>
        <p:spPr bwMode="auto">
          <a:xfrm>
            <a:off x="10571735" y="874415"/>
            <a:ext cx="1168404" cy="1551488"/>
          </a:xfrm>
          <a:prstGeom prst="rect">
            <a:avLst/>
          </a:prstGeom>
          <a:noFill/>
          <a:extLst>
            <a:ext uri="{909E8E84-426E-40DD-AFC4-6F175D3DCCD1}">
              <a14:hiddenFill xmlns:a14="http://schemas.microsoft.com/office/drawing/2010/main">
                <a:solidFill>
                  <a:srgbClr val="FFFFFF"/>
                </a:solidFill>
              </a14:hiddenFill>
            </a:ext>
          </a:extLst>
        </p:spPr>
      </p:pic>
      <p:sp>
        <p:nvSpPr>
          <p:cNvPr id="6" name="Pijl-omlaag 5"/>
          <p:cNvSpPr/>
          <p:nvPr/>
        </p:nvSpPr>
        <p:spPr>
          <a:xfrm>
            <a:off x="7228640" y="3265963"/>
            <a:ext cx="249382" cy="341745"/>
          </a:xfrm>
          <a:prstGeom prst="downArrow">
            <a:avLst/>
          </a:prstGeom>
          <a:solidFill>
            <a:srgbClr val="478999"/>
          </a:solidFill>
          <a:ln>
            <a:solidFill>
              <a:srgbClr val="7CB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p:cNvPicPr>
            <a:picLocks noChangeAspect="1"/>
          </p:cNvPicPr>
          <p:nvPr/>
        </p:nvPicPr>
        <p:blipFill>
          <a:blip r:embed="rId9">
            <a:extLst>
              <a:ext uri="{BEBA8EAE-BF5A-486C-A8C5-ECC9F3942E4B}">
                <a14:imgProps xmlns:a14="http://schemas.microsoft.com/office/drawing/2010/main">
                  <a14:imgLayer r:embed="rId10">
                    <a14:imgEffect>
                      <a14:backgroundRemoval t="813" b="100000" l="1404" r="97895"/>
                    </a14:imgEffect>
                  </a14:imgLayer>
                </a14:imgProps>
              </a:ext>
            </a:extLst>
          </a:blip>
          <a:stretch>
            <a:fillRect/>
          </a:stretch>
        </p:blipFill>
        <p:spPr>
          <a:xfrm>
            <a:off x="5521498" y="5213981"/>
            <a:ext cx="1198304" cy="1551488"/>
          </a:xfrm>
          <a:prstGeom prst="rect">
            <a:avLst/>
          </a:prstGeom>
        </p:spPr>
      </p:pic>
      <p:pic>
        <p:nvPicPr>
          <p:cNvPr id="9" name="Afbeelding 8"/>
          <p:cNvPicPr>
            <a:picLocks noChangeAspect="1"/>
          </p:cNvPicPr>
          <p:nvPr/>
        </p:nvPicPr>
        <p:blipFill rotWithShape="1">
          <a:blip r:embed="rId11">
            <a:extLst>
              <a:ext uri="{BEBA8EAE-BF5A-486C-A8C5-ECC9F3942E4B}">
                <a14:imgProps xmlns:a14="http://schemas.microsoft.com/office/drawing/2010/main">
                  <a14:imgLayer r:embed="rId12">
                    <a14:imgEffect>
                      <a14:backgroundRemoval t="200" b="89000" l="23620" r="74172"/>
                    </a14:imgEffect>
                  </a14:imgLayer>
                </a14:imgProps>
              </a:ext>
              <a:ext uri="{28A0092B-C50C-407E-A947-70E740481C1C}">
                <a14:useLocalDpi xmlns:a14="http://schemas.microsoft.com/office/drawing/2010/main" val="0"/>
              </a:ext>
            </a:extLst>
          </a:blip>
          <a:srcRect l="25601" t="3389" r="30063" b="15327"/>
          <a:stretch/>
        </p:blipFill>
        <p:spPr>
          <a:xfrm>
            <a:off x="662706" y="1877953"/>
            <a:ext cx="772082" cy="1562375"/>
          </a:xfrm>
          <a:prstGeom prst="rect">
            <a:avLst/>
          </a:prstGeom>
        </p:spPr>
      </p:pic>
    </p:spTree>
    <p:extLst>
      <p:ext uri="{BB962C8B-B14F-4D97-AF65-F5344CB8AC3E}">
        <p14:creationId xmlns:p14="http://schemas.microsoft.com/office/powerpoint/2010/main" val="2208919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40789" y="111352"/>
            <a:ext cx="10515600" cy="1325563"/>
          </a:xfrm>
        </p:spPr>
        <p:txBody>
          <a:bodyPr/>
          <a:lstStyle/>
          <a:p>
            <a:r>
              <a:rPr lang="nl-BE" sz="4000" dirty="0">
                <a:solidFill>
                  <a:schemeClr val="accent6">
                    <a:lumMod val="50000"/>
                  </a:schemeClr>
                </a:solidFill>
                <a:latin typeface="KG Second Chances Sketch" panose="02000000000000000000" pitchFamily="2" charset="0"/>
              </a:rPr>
              <a:t>Mijn</a:t>
            </a:r>
            <a:r>
              <a:rPr lang="nl-BE" dirty="0">
                <a:latin typeface="KG Second Chances Sketch" panose="02000000000000000000" pitchFamily="2" charset="0"/>
              </a:rPr>
              <a:t> </a:t>
            </a:r>
            <a:r>
              <a:rPr lang="nl-BE" sz="4000" dirty="0">
                <a:solidFill>
                  <a:schemeClr val="accent6">
                    <a:lumMod val="50000"/>
                  </a:schemeClr>
                </a:solidFill>
                <a:latin typeface="KG Second Chances Sketch" panose="02000000000000000000" pitchFamily="2" charset="0"/>
              </a:rPr>
              <a:t>boekentas in de kleuterklas</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9" y="1156607"/>
            <a:ext cx="5483051" cy="4544786"/>
          </a:xfrm>
        </p:spPr>
        <p:txBody>
          <a:bodyPr>
            <a:normAutofit/>
          </a:bodyPr>
          <a:lstStyle/>
          <a:p>
            <a:r>
              <a:rPr lang="nl-BE" sz="2500" b="1" u="sng" dirty="0">
                <a:solidFill>
                  <a:schemeClr val="accent6">
                    <a:lumMod val="50000"/>
                  </a:schemeClr>
                </a:solidFill>
                <a:latin typeface="Quicksand Light" panose="00000400000000000000" pitchFamily="2" charset="0"/>
              </a:rPr>
              <a:t>Wat zit er in de boekentas?</a:t>
            </a:r>
          </a:p>
          <a:p>
            <a:pPr lvl="1"/>
            <a:r>
              <a:rPr lang="nl-BE" sz="2200" b="1" dirty="0">
                <a:solidFill>
                  <a:schemeClr val="accent6">
                    <a:lumMod val="50000"/>
                  </a:schemeClr>
                </a:solidFill>
                <a:latin typeface="Quicksand Light" panose="00000400000000000000" pitchFamily="2" charset="0"/>
              </a:rPr>
              <a:t>Drinkfles met enkel water </a:t>
            </a:r>
          </a:p>
          <a:p>
            <a:pPr lvl="1"/>
            <a:r>
              <a:rPr lang="nl-BE" sz="2200" b="1" dirty="0">
                <a:solidFill>
                  <a:schemeClr val="accent6">
                    <a:lumMod val="50000"/>
                  </a:schemeClr>
                </a:solidFill>
                <a:latin typeface="Quicksand Light" panose="00000400000000000000" pitchFamily="2" charset="0"/>
              </a:rPr>
              <a:t>Een stuk fruit in een fruitdoosje</a:t>
            </a:r>
          </a:p>
          <a:p>
            <a:pPr lvl="1"/>
            <a:r>
              <a:rPr lang="nl-BE" sz="2200" b="1" dirty="0">
                <a:solidFill>
                  <a:schemeClr val="accent6">
                    <a:lumMod val="50000"/>
                  </a:schemeClr>
                </a:solidFill>
                <a:latin typeface="Quicksand Light" panose="00000400000000000000" pitchFamily="2" charset="0"/>
              </a:rPr>
              <a:t>Koek in een koekdoosje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(zonder verpakking)</a:t>
            </a:r>
          </a:p>
          <a:p>
            <a:pPr lvl="1"/>
            <a:r>
              <a:rPr lang="nl-BE" sz="2200" b="1" dirty="0">
                <a:solidFill>
                  <a:schemeClr val="accent6">
                    <a:lumMod val="50000"/>
                  </a:schemeClr>
                </a:solidFill>
                <a:latin typeface="Quicksand Light" panose="00000400000000000000" pitchFamily="2" charset="0"/>
              </a:rPr>
              <a:t>Boterhammen met gezond beleg</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in een brooddoos  </a:t>
            </a:r>
          </a:p>
          <a:p>
            <a:pPr marL="289800" lvl="1" indent="0">
              <a:buNone/>
            </a:pPr>
            <a:endParaRPr lang="nl-BE" sz="2200" dirty="0">
              <a:latin typeface="Quicksand Light" panose="00000400000000000000" pitchFamily="2" charset="0"/>
            </a:endParaRPr>
          </a:p>
          <a:p>
            <a:pPr lvl="1"/>
            <a:endParaRPr lang="nl-BE" sz="2400" dirty="0"/>
          </a:p>
          <a:p>
            <a:pPr marL="289800" lvl="1" indent="0">
              <a:buNone/>
            </a:pPr>
            <a:endParaRPr lang="nl-BE" sz="2400" dirty="0"/>
          </a:p>
          <a:p>
            <a:pPr marL="289800" lvl="1" indent="0">
              <a:buNone/>
            </a:pPr>
            <a:r>
              <a:rPr lang="nl-BE" sz="2800" dirty="0"/>
              <a:t> </a:t>
            </a: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
        <p:nvSpPr>
          <p:cNvPr id="7" name="Tijdelijke aanduiding voor inhoud 2">
            <a:extLst>
              <a:ext uri="{FF2B5EF4-FFF2-40B4-BE49-F238E27FC236}">
                <a16:creationId xmlns:a16="http://schemas.microsoft.com/office/drawing/2014/main" id="{C83729A8-1CB7-4194-907B-BA364B2B169E}"/>
              </a:ext>
            </a:extLst>
          </p:cNvPr>
          <p:cNvSpPr txBox="1">
            <a:spLocks/>
          </p:cNvSpPr>
          <p:nvPr/>
        </p:nvSpPr>
        <p:spPr>
          <a:xfrm>
            <a:off x="5798589" y="1088788"/>
            <a:ext cx="5741670" cy="5640980"/>
          </a:xfrm>
          <a:prstGeom prst="rect">
            <a:avLst/>
          </a:prstGeom>
        </p:spPr>
        <p:txBody>
          <a:bodyPr vert="horz" lIns="91440" tIns="45720" rIns="91440" bIns="45720" rtlCol="0" anchor="t">
            <a:normAutofit fontScale="85000" lnSpcReduction="20000"/>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l-BE" sz="3200" u="sng" dirty="0">
                <a:solidFill>
                  <a:schemeClr val="accent6">
                    <a:lumMod val="50000"/>
                  </a:schemeClr>
                </a:solidFill>
                <a:latin typeface="Quicksand Light" panose="00000400000000000000" pitchFamily="2" charset="0"/>
              </a:rPr>
              <a:t>Afspraken:</a:t>
            </a:r>
          </a:p>
          <a:p>
            <a:pPr lvl="1"/>
            <a:r>
              <a:rPr lang="nl-BE" sz="2400" dirty="0">
                <a:solidFill>
                  <a:schemeClr val="accent6">
                    <a:lumMod val="50000"/>
                  </a:schemeClr>
                </a:solidFill>
                <a:latin typeface="Quicksand Light" panose="00000400000000000000" pitchFamily="2" charset="0"/>
              </a:rPr>
              <a:t>Het fruit zit in de boekentas zodat het kind het meteen zelfstandig kan eten (dus eventueel geschild en in stukjes als het kind dit zo graag heeft)</a:t>
            </a:r>
          </a:p>
          <a:p>
            <a:pPr lvl="1"/>
            <a:r>
              <a:rPr lang="nl-BE" sz="2400" dirty="0">
                <a:solidFill>
                  <a:schemeClr val="accent6">
                    <a:lumMod val="50000"/>
                  </a:schemeClr>
                </a:solidFill>
                <a:latin typeface="Quicksand Light" panose="00000400000000000000" pitchFamily="2" charset="0"/>
              </a:rPr>
              <a:t>De kinderen nemen alles mee in doosjes zodat we op school geen plastic hoeven weg te gooien</a:t>
            </a:r>
          </a:p>
          <a:p>
            <a:pPr lvl="1"/>
            <a:r>
              <a:rPr lang="nl-BE" sz="2400" dirty="0">
                <a:solidFill>
                  <a:schemeClr val="accent6">
                    <a:lumMod val="50000"/>
                  </a:schemeClr>
                </a:solidFill>
                <a:latin typeface="Quicksand Light" panose="00000400000000000000" pitchFamily="2" charset="0"/>
              </a:rPr>
              <a:t>We drinken alleen water</a:t>
            </a:r>
          </a:p>
          <a:p>
            <a:pPr lvl="1"/>
            <a:r>
              <a:rPr lang="nl-BE" sz="2400" dirty="0">
                <a:solidFill>
                  <a:schemeClr val="accent6">
                    <a:lumMod val="50000"/>
                  </a:schemeClr>
                </a:solidFill>
                <a:latin typeface="Quicksand Light" panose="00000400000000000000" pitchFamily="2" charset="0"/>
              </a:rPr>
              <a:t>We eten gezond </a:t>
            </a:r>
            <a:br>
              <a:rPr lang="nl-BE" sz="2400" dirty="0">
                <a:solidFill>
                  <a:schemeClr val="accent6">
                    <a:lumMod val="50000"/>
                  </a:schemeClr>
                </a:solidFill>
                <a:latin typeface="Quicksand Light" panose="00000400000000000000" pitchFamily="2" charset="0"/>
              </a:rPr>
            </a:br>
            <a:r>
              <a:rPr lang="nl-BE" sz="2400" dirty="0">
                <a:solidFill>
                  <a:schemeClr val="accent6">
                    <a:lumMod val="50000"/>
                  </a:schemeClr>
                </a:solidFill>
                <a:latin typeface="Quicksand Light" panose="00000400000000000000" pitchFamily="2" charset="0"/>
              </a:rPr>
              <a:t>(geen snoepjes, geen chocolade,…)</a:t>
            </a:r>
          </a:p>
          <a:p>
            <a:pPr lvl="1"/>
            <a:r>
              <a:rPr lang="nl-BE" sz="2400" dirty="0">
                <a:solidFill>
                  <a:schemeClr val="accent6">
                    <a:lumMod val="50000"/>
                  </a:schemeClr>
                </a:solidFill>
                <a:latin typeface="Quicksand Light" panose="00000400000000000000" pitchFamily="2" charset="0"/>
              </a:rPr>
              <a:t>Voorzie alles van naam zodat we zeker weten wat van wie is </a:t>
            </a:r>
          </a:p>
          <a:p>
            <a:pPr lvl="1"/>
            <a:r>
              <a:rPr lang="nl-BE" sz="2400" dirty="0">
                <a:solidFill>
                  <a:schemeClr val="accent6">
                    <a:lumMod val="50000"/>
                  </a:schemeClr>
                </a:solidFill>
                <a:latin typeface="Quicksand Light" panose="00000400000000000000" pitchFamily="2" charset="0"/>
              </a:rPr>
              <a:t>Geef je alsjeblieft eenmalig een doos zakdoekjes mee en een pakje natte snoetenpoetsers </a:t>
            </a:r>
          </a:p>
        </p:txBody>
      </p:sp>
      <p:pic>
        <p:nvPicPr>
          <p:cNvPr id="8" name="Afbeelding 7">
            <a:extLst>
              <a:ext uri="{FF2B5EF4-FFF2-40B4-BE49-F238E27FC236}">
                <a16:creationId xmlns:a16="http://schemas.microsoft.com/office/drawing/2014/main" id="{94E73598-16B1-4EA4-80E2-4BA667166C53}"/>
              </a:ext>
            </a:extLst>
          </p:cNvPr>
          <p:cNvPicPr>
            <a:picLocks noChangeAspect="1"/>
          </p:cNvPicPr>
          <p:nvPr/>
        </p:nvPicPr>
        <p:blipFill>
          <a:blip r:embed="rId7"/>
          <a:stretch>
            <a:fillRect/>
          </a:stretch>
        </p:blipFill>
        <p:spPr>
          <a:xfrm>
            <a:off x="1209710" y="4154238"/>
            <a:ext cx="3519139" cy="1977872"/>
          </a:xfrm>
          <a:prstGeom prst="rect">
            <a:avLst/>
          </a:prstGeom>
        </p:spPr>
      </p:pic>
    </p:spTree>
    <p:extLst>
      <p:ext uri="{BB962C8B-B14F-4D97-AF65-F5344CB8AC3E}">
        <p14:creationId xmlns:p14="http://schemas.microsoft.com/office/powerpoint/2010/main" val="26604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973" y="230901"/>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Turnen: wat heeft mijn kleuter nodig?</a:t>
            </a:r>
          </a:p>
        </p:txBody>
      </p:sp>
      <p:sp>
        <p:nvSpPr>
          <p:cNvPr id="3" name="Tijdelijke aanduiding voor inhoud 2"/>
          <p:cNvSpPr>
            <a:spLocks noGrp="1"/>
          </p:cNvSpPr>
          <p:nvPr>
            <p:ph idx="1"/>
          </p:nvPr>
        </p:nvSpPr>
        <p:spPr>
          <a:xfrm>
            <a:off x="502641" y="1429500"/>
            <a:ext cx="10515600" cy="4351338"/>
          </a:xfrm>
        </p:spPr>
        <p:txBody>
          <a:bodyPr>
            <a:normAutofit fontScale="92500" lnSpcReduction="10000"/>
          </a:bodyPr>
          <a:lstStyle/>
          <a:p>
            <a:pPr marL="0" indent="0">
              <a:buNone/>
            </a:pP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sym typeface="Wingdings" panose="05000000000000000000" pitchFamily="2" charset="2"/>
              </a:rPr>
              <a:t> Je kleuter komt i</a:t>
            </a:r>
            <a:r>
              <a:rPr lang="nl-BE" sz="2200" b="1" dirty="0">
                <a:solidFill>
                  <a:schemeClr val="accent6">
                    <a:lumMod val="50000"/>
                  </a:schemeClr>
                </a:solidFill>
                <a:latin typeface="Quicksand Light" panose="00000400000000000000" pitchFamily="2" charset="0"/>
              </a:rPr>
              <a:t>n gemakkelijke sportkledij naar school (joggingbroek)</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Geen rokjes, kleedjes, broekkousen, … </a:t>
            </a:r>
            <a:br>
              <a:rPr lang="nl-BE" sz="2200" b="1" dirty="0">
                <a:solidFill>
                  <a:schemeClr val="accent6">
                    <a:lumMod val="50000"/>
                  </a:schemeClr>
                </a:solidFill>
                <a:latin typeface="Quicksand Light" panose="00000400000000000000" pitchFamily="2" charset="0"/>
              </a:rPr>
            </a:b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sym typeface="Wingdings" panose="05000000000000000000" pitchFamily="2" charset="2"/>
              </a:rPr>
              <a:t> T</a:t>
            </a:r>
            <a:r>
              <a:rPr lang="nl-BE" sz="2200" b="1" dirty="0">
                <a:solidFill>
                  <a:schemeClr val="accent6">
                    <a:lumMod val="50000"/>
                  </a:schemeClr>
                </a:solidFill>
                <a:latin typeface="Quicksand Light" panose="00000400000000000000" pitchFamily="2" charset="0"/>
              </a:rPr>
              <a:t>urnschoentjes voorzien van naam (deze houden we op school)</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Wanneer deze te klein zijn, komen ze terug in de boekentas mee naar huis.</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Graag sportschoentjes met een </a:t>
            </a:r>
            <a:r>
              <a:rPr lang="nl-BE" sz="2200" b="1" dirty="0" err="1">
                <a:solidFill>
                  <a:schemeClr val="accent6">
                    <a:lumMod val="50000"/>
                  </a:schemeClr>
                </a:solidFill>
                <a:latin typeface="Quicksand Light" panose="00000400000000000000" pitchFamily="2" charset="0"/>
              </a:rPr>
              <a:t>velcro</a:t>
            </a:r>
            <a:r>
              <a:rPr lang="nl-BE" sz="2200" b="1" dirty="0">
                <a:solidFill>
                  <a:schemeClr val="accent6">
                    <a:lumMod val="50000"/>
                  </a:schemeClr>
                </a:solidFill>
                <a:latin typeface="Quicksand Light" panose="00000400000000000000" pitchFamily="2" charset="0"/>
              </a:rPr>
              <a:t>-sluiting. Dit maakt het makkelijker voor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uw kleuter om de schoentjes zelfstandig aan- en uit te trekken. </a:t>
            </a:r>
            <a:br>
              <a:rPr lang="nl-BE" sz="2200" b="1" dirty="0">
                <a:solidFill>
                  <a:schemeClr val="accent6">
                    <a:lumMod val="50000"/>
                  </a:schemeClr>
                </a:solidFill>
                <a:latin typeface="Quicksand Light" panose="00000400000000000000" pitchFamily="2" charset="0"/>
              </a:rPr>
            </a:br>
            <a:endParaRPr lang="nl-BE" sz="2200" b="1" dirty="0">
              <a:solidFill>
                <a:schemeClr val="accent6">
                  <a:lumMod val="50000"/>
                </a:schemeClr>
              </a:solidFill>
              <a:latin typeface="Quicksand Light" panose="00000400000000000000" pitchFamily="2" charset="0"/>
            </a:endParaRPr>
          </a:p>
          <a:p>
            <a:pPr>
              <a:buFont typeface="Wingdings" panose="05000000000000000000" pitchFamily="2" charset="2"/>
              <a:buChar char="à"/>
            </a:pPr>
            <a:r>
              <a:rPr lang="nl-BE" sz="2200" b="1" dirty="0">
                <a:solidFill>
                  <a:schemeClr val="accent6">
                    <a:lumMod val="50000"/>
                  </a:schemeClr>
                </a:solidFill>
                <a:latin typeface="Quicksand Light" panose="00000400000000000000" pitchFamily="2" charset="0"/>
              </a:rPr>
              <a:t> We willen optimaal gebruik maken van de onderwijstijd en de meester zoveel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mogelijk tijd van het lesuur te laten benutten om uw kind te laten bewegen en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stimuleren op motorisch vlak. Doe je kinderen die dag dus schoenen aan die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gemakkelijk aan en uit gaan. </a:t>
            </a:r>
          </a:p>
          <a:p>
            <a:pPr marL="0" indent="0">
              <a:buNone/>
            </a:pPr>
            <a:endParaRPr lang="nl-BE" sz="2200" b="1" dirty="0">
              <a:solidFill>
                <a:schemeClr val="accent6">
                  <a:lumMod val="50000"/>
                </a:schemeClr>
              </a:solidFill>
              <a:latin typeface="Quicksand Light" panose="00000400000000000000" pitchFamily="2" charset="0"/>
            </a:endParaRPr>
          </a:p>
          <a:p>
            <a:pPr>
              <a:buFont typeface="Wingdings" panose="05000000000000000000" pitchFamily="2" charset="2"/>
              <a:buChar char="à"/>
            </a:pPr>
            <a:r>
              <a:rPr lang="nl-BE" sz="2200" b="1" dirty="0">
                <a:solidFill>
                  <a:schemeClr val="accent6">
                    <a:lumMod val="50000"/>
                  </a:schemeClr>
                </a:solidFill>
                <a:latin typeface="Quicksand Light" panose="00000400000000000000" pitchFamily="2" charset="0"/>
              </a:rPr>
              <a:t> Liever geen veterschoenen op turndagen aandoen!</a:t>
            </a:r>
          </a:p>
          <a:p>
            <a:pPr marL="0" indent="0">
              <a:buNone/>
            </a:pPr>
            <a:endParaRPr lang="nl-BE" dirty="0">
              <a:latin typeface="Quicksand Light" panose="00000400000000000000" pitchFamily="2" charset="0"/>
            </a:endParaRPr>
          </a:p>
        </p:txBody>
      </p:sp>
    </p:spTree>
    <p:extLst>
      <p:ext uri="{BB962C8B-B14F-4D97-AF65-F5344CB8AC3E}">
        <p14:creationId xmlns:p14="http://schemas.microsoft.com/office/powerpoint/2010/main" val="1456024571"/>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1123</TotalTime>
  <Words>2503</Words>
  <Application>Microsoft Office PowerPoint</Application>
  <PresentationFormat>Breedbeeld</PresentationFormat>
  <Paragraphs>249</Paragraphs>
  <Slides>25</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25</vt:i4>
      </vt:variant>
    </vt:vector>
  </HeadingPairs>
  <TitlesOfParts>
    <vt:vector size="34" baseType="lpstr">
      <vt:lpstr>Arial</vt:lpstr>
      <vt:lpstr>Calibri</vt:lpstr>
      <vt:lpstr>Calibri Light</vt:lpstr>
      <vt:lpstr>KG Second Chances Sketch</vt:lpstr>
      <vt:lpstr>KG Second Chances Solid</vt:lpstr>
      <vt:lpstr>Netto OT</vt:lpstr>
      <vt:lpstr>Quicksand Light</vt:lpstr>
      <vt:lpstr>Wingdings</vt:lpstr>
      <vt:lpstr>Office Theme</vt:lpstr>
      <vt:lpstr>                      Ouderinfo   Kleuteronderwijs</vt:lpstr>
      <vt:lpstr>Wie zijn wij?</vt:lpstr>
      <vt:lpstr>Hoe zorgen wij voor uw kleuter?</vt:lpstr>
      <vt:lpstr>Wie zijn Jules, Loeloe en Pompom?</vt:lpstr>
      <vt:lpstr>Themawerking </vt:lpstr>
      <vt:lpstr>Christelijke Basisschool Den Akker</vt:lpstr>
      <vt:lpstr>Turnen en Watergewenning</vt:lpstr>
      <vt:lpstr>Mijn boekentas in de kleuterklas</vt:lpstr>
      <vt:lpstr>Turnen: wat heeft mijn kleuter nodig?</vt:lpstr>
      <vt:lpstr>VERJAARDAG VIEREN in de kleuterklas</vt:lpstr>
      <vt:lpstr>HOERA! Je kleuter is jarig!</vt:lpstr>
      <vt:lpstr>Vaste momenten in de week</vt:lpstr>
      <vt:lpstr> Nog enkele weetjes</vt:lpstr>
      <vt:lpstr>Kijk je mee? Een dag in onze klas!</vt:lpstr>
      <vt:lpstr>Spel in de hoeken</vt:lpstr>
      <vt:lpstr>Eetmoment en speeltijd</vt:lpstr>
      <vt:lpstr>Activiteit in de kring en spel in de hoeken</vt:lpstr>
      <vt:lpstr>Middagpauze</vt:lpstr>
      <vt:lpstr>Namiddag</vt:lpstr>
      <vt:lpstr>Zelfredzaamheid | Toiletbezoek</vt:lpstr>
      <vt:lpstr>Zindelijkheidstraining</vt:lpstr>
      <vt:lpstr>Contact</vt:lpstr>
      <vt:lpstr>Contact</vt:lpstr>
      <vt:lpstr>Belangrijke data’s</vt:lpstr>
      <vt:lpstr>BEDANKT!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Julia.Mikkers</dc:creator>
  <cp:lastModifiedBy>Juf Sophie</cp:lastModifiedBy>
  <cp:revision>184</cp:revision>
  <cp:lastPrinted>2022-09-12T07:13:10Z</cp:lastPrinted>
  <dcterms:created xsi:type="dcterms:W3CDTF">2020-09-02T06:47:42Z</dcterms:created>
  <dcterms:modified xsi:type="dcterms:W3CDTF">2024-08-26T12:45:54Z</dcterms:modified>
</cp:coreProperties>
</file>